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sldIdLst>
    <p:sldId id="259" r:id="rId2"/>
    <p:sldId id="325" r:id="rId3"/>
    <p:sldId id="277" r:id="rId4"/>
    <p:sldId id="298" r:id="rId5"/>
    <p:sldId id="304" r:id="rId6"/>
    <p:sldId id="305" r:id="rId7"/>
    <p:sldId id="323" r:id="rId8"/>
    <p:sldId id="302" r:id="rId9"/>
    <p:sldId id="322" r:id="rId10"/>
    <p:sldId id="324" r:id="rId11"/>
    <p:sldId id="297" r:id="rId12"/>
    <p:sldId id="280" r:id="rId13"/>
    <p:sldId id="299" r:id="rId14"/>
    <p:sldId id="282" r:id="rId15"/>
    <p:sldId id="326" r:id="rId16"/>
    <p:sldId id="312" r:id="rId1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ebello, Joe" initials="MJ" lastIdx="4" clrIdx="0">
    <p:extLst>
      <p:ext uri="{19B8F6BF-5375-455C-9EA6-DF929625EA0E}">
        <p15:presenceInfo xmlns:p15="http://schemas.microsoft.com/office/powerpoint/2012/main" userId="S-1-5-21-243037206-41955558-561332275-2318134" providerId="AD"/>
      </p:ext>
    </p:extLst>
  </p:cmAuthor>
  <p:cmAuthor id="2" name="Montebello, Joe" initials="MJ [2]" lastIdx="5" clrIdx="1">
    <p:extLst>
      <p:ext uri="{19B8F6BF-5375-455C-9EA6-DF929625EA0E}">
        <p15:presenceInfo xmlns:p15="http://schemas.microsoft.com/office/powerpoint/2012/main" userId="S::jmontebe@ic.ac.uk::9a64165e-8d53-470d-b3f8-a2a0515c85e4" providerId="AD"/>
      </p:ext>
    </p:extLst>
  </p:cmAuthor>
  <p:cmAuthor id="3" name="Gale, Chris" initials="GC" lastIdx="18" clrIdx="2">
    <p:extLst>
      <p:ext uri="{19B8F6BF-5375-455C-9EA6-DF929625EA0E}">
        <p15:presenceInfo xmlns:p15="http://schemas.microsoft.com/office/powerpoint/2012/main" userId="S::cgale@ic.ac.uk::fd595e6e-371d-479b-bb6e-2d5187a193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94347"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pieChart>
        <c:varyColors val="1"/>
        <c:ser>
          <c:idx val="0"/>
          <c:order val="0"/>
          <c:tx>
            <c:strRef>
              <c:f>Sheet1!$B$1</c:f>
              <c:strCache>
                <c:ptCount val="1"/>
                <c:pt idx="0">
                  <c:v>Sales</c:v>
                </c:pt>
              </c:strCache>
            </c:strRef>
          </c:tx>
          <c:spPr>
            <a:solidFill>
              <a:schemeClr val="accent3"/>
            </a:solidFill>
            <a:ln>
              <a:noFill/>
            </a:ln>
          </c:spPr>
          <c:dPt>
            <c:idx val="0"/>
            <c:bubble3D val="0"/>
            <c:spPr>
              <a:solidFill>
                <a:srgbClr val="007FBC"/>
              </a:solidFill>
              <a:ln>
                <a:noFill/>
              </a:ln>
            </c:spPr>
            <c:extLst>
              <c:ext xmlns:c16="http://schemas.microsoft.com/office/drawing/2014/chart" uri="{C3380CC4-5D6E-409C-BE32-E72D297353CC}">
                <c16:uniqueId val="{00000001-8B0F-43C0-8D8E-C10BAB651E14}"/>
              </c:ext>
            </c:extLst>
          </c:dPt>
          <c:dPt>
            <c:idx val="1"/>
            <c:bubble3D val="0"/>
            <c:spPr>
              <a:solidFill>
                <a:schemeClr val="accent4"/>
              </a:solidFill>
              <a:ln>
                <a:noFill/>
              </a:ln>
            </c:spPr>
            <c:extLst>
              <c:ext xmlns:c16="http://schemas.microsoft.com/office/drawing/2014/chart" uri="{C3380CC4-5D6E-409C-BE32-E72D297353CC}">
                <c16:uniqueId val="{00000003-8B0F-43C0-8D8E-C10BAB651E14}"/>
              </c:ext>
            </c:extLst>
          </c:dPt>
          <c:dPt>
            <c:idx val="2"/>
            <c:bubble3D val="0"/>
            <c:spPr>
              <a:solidFill>
                <a:schemeClr val="accent5">
                  <a:lumMod val="60000"/>
                  <a:lumOff val="40000"/>
                </a:schemeClr>
              </a:solidFill>
              <a:ln>
                <a:noFill/>
              </a:ln>
            </c:spPr>
            <c:extLst>
              <c:ext xmlns:c16="http://schemas.microsoft.com/office/drawing/2014/chart" uri="{C3380CC4-5D6E-409C-BE32-E72D297353CC}">
                <c16:uniqueId val="{00000005-8B0F-43C0-8D8E-C10BAB651E14}"/>
              </c:ext>
            </c:extLst>
          </c:dPt>
          <c:dPt>
            <c:idx val="3"/>
            <c:bubble3D val="0"/>
            <c:spPr>
              <a:solidFill>
                <a:schemeClr val="accent1"/>
              </a:solidFill>
              <a:ln>
                <a:noFill/>
              </a:ln>
            </c:spPr>
            <c:extLst>
              <c:ext xmlns:c16="http://schemas.microsoft.com/office/drawing/2014/chart" uri="{C3380CC4-5D6E-409C-BE32-E72D297353CC}">
                <c16:uniqueId val="{00000007-8B0F-43C0-8D8E-C10BAB651E14}"/>
              </c:ext>
            </c:extLst>
          </c:dPt>
          <c:dPt>
            <c:idx val="4"/>
            <c:bubble3D val="0"/>
            <c:spPr>
              <a:solidFill>
                <a:schemeClr val="accent6"/>
              </a:solidFill>
              <a:ln>
                <a:noFill/>
              </a:ln>
            </c:spPr>
            <c:extLst>
              <c:ext xmlns:c16="http://schemas.microsoft.com/office/drawing/2014/chart" uri="{C3380CC4-5D6E-409C-BE32-E72D297353CC}">
                <c16:uniqueId val="{00000009-8B0F-43C0-8D8E-C10BAB651E14}"/>
              </c:ext>
            </c:extLst>
          </c:dPt>
          <c:dPt>
            <c:idx val="6"/>
            <c:bubble3D val="0"/>
            <c:spPr>
              <a:solidFill>
                <a:schemeClr val="accent4"/>
              </a:solidFill>
              <a:ln>
                <a:noFill/>
              </a:ln>
            </c:spPr>
            <c:extLst>
              <c:ext xmlns:c16="http://schemas.microsoft.com/office/drawing/2014/chart" uri="{C3380CC4-5D6E-409C-BE32-E72D297353CC}">
                <c16:uniqueId val="{0000000B-8B0F-43C0-8D8E-C10BAB651E14}"/>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Lorem</c:v>
                </c:pt>
                <c:pt idx="1">
                  <c:v>Ipsum</c:v>
                </c:pt>
                <c:pt idx="2">
                  <c:v>Dolar</c:v>
                </c:pt>
                <c:pt idx="3">
                  <c:v>Sit Amet</c:v>
                </c:pt>
                <c:pt idx="4">
                  <c:v>Consectetur</c:v>
                </c:pt>
                <c:pt idx="5">
                  <c:v>Adipiscing</c:v>
                </c:pt>
              </c:strCache>
            </c:strRef>
          </c:cat>
          <c:val>
            <c:numRef>
              <c:f>Sheet1!$B$2:$B$7</c:f>
              <c:numCache>
                <c:formatCode>General</c:formatCode>
                <c:ptCount val="6"/>
                <c:pt idx="0">
                  <c:v>8.1999999999999993</c:v>
                </c:pt>
                <c:pt idx="1">
                  <c:v>3.2</c:v>
                </c:pt>
                <c:pt idx="2">
                  <c:v>4.4000000000000004</c:v>
                </c:pt>
                <c:pt idx="3">
                  <c:v>3.2</c:v>
                </c:pt>
                <c:pt idx="4">
                  <c:v>4</c:v>
                </c:pt>
                <c:pt idx="5">
                  <c:v>6</c:v>
                </c:pt>
              </c:numCache>
            </c:numRef>
          </c:val>
          <c:extLst>
            <c:ext xmlns:c16="http://schemas.microsoft.com/office/drawing/2014/chart" uri="{C3380CC4-5D6E-409C-BE32-E72D297353CC}">
              <c16:uniqueId val="{0000000C-8B0F-43C0-8D8E-C10BAB651E14}"/>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6998757056248104"/>
          <c:y val="0.27005715296823801"/>
          <c:w val="0.32336572027713201"/>
          <c:h val="0.52193529741366596"/>
        </c:manualLayout>
      </c:layout>
      <c:overlay val="0"/>
    </c:legend>
    <c:plotVisOnly val="1"/>
    <c:dispBlanksAs val="gap"/>
    <c:showDLblsOverMax val="0"/>
  </c:chart>
  <c:spPr>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113E8EE-7883-4766-8E05-66EAC8AC3304}" type="datetimeFigureOut">
              <a:rPr lang="en-GB" smtClean="0"/>
              <a:t>08/08/2023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35B9020-220B-4E4B-88C3-03367A2765F1}" type="slidenum">
              <a:rPr lang="en-GB" smtClean="0"/>
              <a:t>‹#›</a:t>
            </a:fld>
            <a:endParaRPr lang="en-GB"/>
          </a:p>
        </p:txBody>
      </p:sp>
    </p:spTree>
    <p:extLst>
      <p:ext uri="{BB962C8B-B14F-4D97-AF65-F5344CB8AC3E}">
        <p14:creationId xmlns:p14="http://schemas.microsoft.com/office/powerpoint/2010/main" val="228756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short training video, which should last around 15 to 20 minutes, designed to give site staff a brief overview of the WHEAT International Trial, which is Sponsored by Imperial College London. In the interests of keeping this concise and succinct, the focus is on eligibility, consent, recruitment and trial procedures and is intended to be reviewed along with the Trial Protocol and Trial Procedures Guide.</a:t>
            </a:r>
          </a:p>
        </p:txBody>
      </p:sp>
      <p:sp>
        <p:nvSpPr>
          <p:cNvPr id="4" name="Slide Number Placeholder 3"/>
          <p:cNvSpPr>
            <a:spLocks noGrp="1"/>
          </p:cNvSpPr>
          <p:nvPr>
            <p:ph type="sldNum" sz="quarter" idx="5"/>
          </p:nvPr>
        </p:nvSpPr>
        <p:spPr/>
        <p:txBody>
          <a:bodyPr/>
          <a:lstStyle/>
          <a:p>
            <a:fld id="{835B9020-220B-4E4B-88C3-03367A2765F1}" type="slidenum">
              <a:rPr lang="en-GB" smtClean="0"/>
              <a:t>1</a:t>
            </a:fld>
            <a:endParaRPr lang="en-GB"/>
          </a:p>
        </p:txBody>
      </p:sp>
    </p:spTree>
    <p:extLst>
      <p:ext uri="{BB962C8B-B14F-4D97-AF65-F5344CB8AC3E}">
        <p14:creationId xmlns:p14="http://schemas.microsoft.com/office/powerpoint/2010/main" val="312176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Q: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Can we randomise babies that are considered high-risk (i.e. a 380g preterm (&lt;30wks)), but still meet the eligibility criteria?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Yes, if the clinician has equipoise to randomise then they should, but if they do not feel that it is appropriate for clinical reasons  – then they clearly should not.  We are very happy to be contacted about such babies though if helpful and to advise on what other units have done.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Q: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What constitutes a previous episode of NEC?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If it would meet the threshold for reporting to the National Neonatal Audit Programme (NNAP)</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Q: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Would a baby still be eligible if the NEC/SIP is prior to the 2nd or any other blood transfusion before enrolment?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Our primary outcome is the development of NEC, so if a baby has had NEC (or SIP) reported as a NNAP outcome at any point prior to enrolment – please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do not</a:t>
            </a:r>
            <a:r>
              <a:rPr lang="en-GB" sz="1800" dirty="0">
                <a:effectLst/>
                <a:latin typeface="Calibri" panose="020F0502020204030204" pitchFamily="34" charset="0"/>
                <a:ea typeface="Calibri" panose="020F0502020204030204" pitchFamily="34" charset="0"/>
                <a:cs typeface="Times New Roman" panose="02020603050405020304" pitchFamily="18" charset="0"/>
              </a:rPr>
              <a:t> include these babies in the trial.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Q: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If a baby had a previous transfusion(s) where enteral feeds were paused or reduced to &lt;15ml/kg/day for the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duration of the transfusion only</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 are they still eligible for the trial?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No. Only if a baby was nil-by-mouth (NMB) or was receiving feeds &lt;15ml/kg/day around the time of the previous transfusion (4 hours before, during and 4 hours after prior transfusion(s)) would they be eligible for the trial.</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Bear in mind that in its’ current iteration, Badger only flags a baby as eligible based on the inclusion criteria alone. So, it may flag a baby as eligible but actually that baby was fed during a previous transfusion or had NEC and so I will explain in a moment how to circumvent that.</a:t>
            </a:r>
          </a:p>
          <a:p>
            <a:endParaRPr lang="en-GB" dirty="0"/>
          </a:p>
        </p:txBody>
      </p:sp>
      <p:sp>
        <p:nvSpPr>
          <p:cNvPr id="4" name="Slide Number Placeholder 3"/>
          <p:cNvSpPr>
            <a:spLocks noGrp="1"/>
          </p:cNvSpPr>
          <p:nvPr>
            <p:ph type="sldNum" sz="quarter" idx="5"/>
          </p:nvPr>
        </p:nvSpPr>
        <p:spPr/>
        <p:txBody>
          <a:bodyPr/>
          <a:lstStyle/>
          <a:p>
            <a:fld id="{835B9020-220B-4E4B-88C3-03367A2765F1}" type="slidenum">
              <a:rPr lang="en-GB" smtClean="0"/>
              <a:t>3</a:t>
            </a:fld>
            <a:endParaRPr lang="en-GB"/>
          </a:p>
        </p:txBody>
      </p:sp>
    </p:spTree>
    <p:extLst>
      <p:ext uri="{BB962C8B-B14F-4D97-AF65-F5344CB8AC3E}">
        <p14:creationId xmlns:p14="http://schemas.microsoft.com/office/powerpoint/2010/main" val="151218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 mentioned before about babies who flag as eligible but on further review are not. In this instance – select “No” to the opt-out question and then select “This baby is not eligible” to the Randomisation outcome. We realise this is not necessarily a true representation of the facts and will seek to update this, but this will prevent your team from approaching parents of a baby who is not suitable for inclusion.</a:t>
            </a:r>
          </a:p>
        </p:txBody>
      </p:sp>
      <p:sp>
        <p:nvSpPr>
          <p:cNvPr id="4" name="Slide Number Placeholder 3"/>
          <p:cNvSpPr>
            <a:spLocks noGrp="1"/>
          </p:cNvSpPr>
          <p:nvPr>
            <p:ph type="sldNum" sz="quarter" idx="5"/>
          </p:nvPr>
        </p:nvSpPr>
        <p:spPr/>
        <p:txBody>
          <a:bodyPr/>
          <a:lstStyle/>
          <a:p>
            <a:fld id="{835B9020-220B-4E4B-88C3-03367A2765F1}" type="slidenum">
              <a:rPr lang="en-GB" smtClean="0"/>
              <a:t>8</a:t>
            </a:fld>
            <a:endParaRPr lang="en-GB"/>
          </a:p>
        </p:txBody>
      </p:sp>
    </p:spTree>
    <p:extLst>
      <p:ext uri="{BB962C8B-B14F-4D97-AF65-F5344CB8AC3E}">
        <p14:creationId xmlns:p14="http://schemas.microsoft.com/office/powerpoint/2010/main" val="64672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5B9020-220B-4E4B-88C3-03367A2765F1}" type="slidenum">
              <a:rPr lang="en-GB" smtClean="0"/>
              <a:t>10</a:t>
            </a:fld>
            <a:endParaRPr lang="en-GB"/>
          </a:p>
        </p:txBody>
      </p:sp>
    </p:spTree>
    <p:extLst>
      <p:ext uri="{BB962C8B-B14F-4D97-AF65-F5344CB8AC3E}">
        <p14:creationId xmlns:p14="http://schemas.microsoft.com/office/powerpoint/2010/main" val="254168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Q: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With regards to the continue feed arm of the protocol where it states ‘the same rate and type of milk and concentration of fortifier as used before the decision to transfuse’, do you consider the ‘rate’ to be the baby’s total daily fluid volume (such as 165ml/kg/day) to remain the same, and not also the hourly volume? Instances such as where the baby remains on 165ml/kg/day, but the hourly volume increases due to the baby’s working weight being adjusted, is this ok as we are keeping the total daily volume the same?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Yes, we consider the ‘rate’ to be the total daily feed volume in ml/kg/day and not the hourly volume.</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Q: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If, for example the baby is due to increase the enteral feed total daily volume (as normal NICU practice), for example at 12:00 they are on 30ml/kg/day but due to increase to 50ml/kg/day at 13:00, but they are having their transfusion in the afternoon, when would it be acceptable to increase that baby’s total daily volume as the protocol states ‘the same rate’? Does it have to be a certain time after the transfusion?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It is absolutely acceptable to increase the feed volume as planned after the transfusion as you describe here.  What we are trying to prevent is units restarting feeds at ¼ the previous volume, or restarting feeds with diluted milk, or any other graded reintroduction of feeds.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Q: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How should we manage fluids and blood sugars?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As the trial is pragmatic we are not specifying a way to manage fluids/blood sugar, especially as there are all sorts of practices going on across the country. This will be according to your local practice.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Q: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Did those that with no IV access beforehand get 2 cannulas?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For babies on full feeds where feeds are 1 or 2 hourly and the team do not think that the baby will tolerate (from a blood sugar point of view) being NBM for 3-4 hours (depending on how long you give blood over) – these babies get a second cannula</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babies on full 3-4 hourly feeds, some sites insert the cannula 4 hours before and run 10% dextrose through it, then stop the 10% dextrose and run the blood through for 3 or 4 hours (depending on your policy) while checking blood glucose at 2 or 3 hours, then run 10% dextrose through the same cannula after the blood has finished.</a:t>
            </a:r>
          </a:p>
        </p:txBody>
      </p:sp>
      <p:sp>
        <p:nvSpPr>
          <p:cNvPr id="4" name="Slide Number Placeholder 3"/>
          <p:cNvSpPr>
            <a:spLocks noGrp="1"/>
          </p:cNvSpPr>
          <p:nvPr>
            <p:ph type="sldNum" sz="quarter" idx="10"/>
          </p:nvPr>
        </p:nvSpPr>
        <p:spPr/>
        <p:txBody>
          <a:bodyPr/>
          <a:lstStyle/>
          <a:p>
            <a:fld id="{835B9020-220B-4E4B-88C3-03367A2765F1}" type="slidenum">
              <a:rPr lang="en-GB" smtClean="0"/>
              <a:t>12</a:t>
            </a:fld>
            <a:endParaRPr lang="en-GB"/>
          </a:p>
        </p:txBody>
      </p:sp>
    </p:spTree>
    <p:extLst>
      <p:ext uri="{BB962C8B-B14F-4D97-AF65-F5344CB8AC3E}">
        <p14:creationId xmlns:p14="http://schemas.microsoft.com/office/powerpoint/2010/main" val="180268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Results of a qualitative evaluation </a:t>
            </a:r>
          </a:p>
        </p:txBody>
      </p:sp>
      <p:sp>
        <p:nvSpPr>
          <p:cNvPr id="4" name="Slide Number Placeholder 3"/>
          <p:cNvSpPr>
            <a:spLocks noGrp="1"/>
          </p:cNvSpPr>
          <p:nvPr>
            <p:ph type="sldNum" sz="quarter" idx="10"/>
          </p:nvPr>
        </p:nvSpPr>
        <p:spPr/>
        <p:txBody>
          <a:bodyPr/>
          <a:lstStyle/>
          <a:p>
            <a:fld id="{835B9020-220B-4E4B-88C3-03367A2765F1}" type="slidenum">
              <a:rPr lang="en-GB" smtClean="0"/>
              <a:t>14</a:t>
            </a:fld>
            <a:endParaRPr lang="en-GB"/>
          </a:p>
        </p:txBody>
      </p:sp>
    </p:spTree>
    <p:extLst>
      <p:ext uri="{BB962C8B-B14F-4D97-AF65-F5344CB8AC3E}">
        <p14:creationId xmlns:p14="http://schemas.microsoft.com/office/powerpoint/2010/main" val="108545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75218" y="1416053"/>
            <a:ext cx="10857273" cy="4646529"/>
          </a:xfrm>
          <a:prstGeom prst="rect">
            <a:avLst/>
          </a:prstGeom>
        </p:spPr>
        <p:txBody>
          <a:bodyPr vert="horz" lIns="0" tIns="0" rIns="0" bIns="0" rtlCol="0">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Title 21"/>
          <p:cNvSpPr>
            <a:spLocks noGrp="1"/>
          </p:cNvSpPr>
          <p:nvPr>
            <p:ph type="title"/>
          </p:nvPr>
        </p:nvSpPr>
        <p:spPr>
          <a:xfrm>
            <a:off x="3582741" y="307475"/>
            <a:ext cx="7940843" cy="381000"/>
          </a:xfrm>
          <a:prstGeom prst="rect">
            <a:avLst/>
          </a:prstGeom>
        </p:spPr>
        <p:txBody>
          <a:bodyPr/>
          <a:lstStyle/>
          <a:p>
            <a:r>
              <a:rPr lang="en-GB"/>
              <a:t>Click to edit Master title style</a:t>
            </a:r>
            <a:endParaRPr lang="en-US"/>
          </a:p>
        </p:txBody>
      </p:sp>
      <p:sp>
        <p:nvSpPr>
          <p:cNvPr id="23" name="Date Placeholder 22"/>
          <p:cNvSpPr>
            <a:spLocks noGrp="1"/>
          </p:cNvSpPr>
          <p:nvPr>
            <p:ph type="dt" sz="half" idx="10"/>
          </p:nvPr>
        </p:nvSpPr>
        <p:spPr/>
        <p:txBody>
          <a:bodyPr/>
          <a:lstStyle>
            <a:lvl1pPr>
              <a:defRPr>
                <a:solidFill>
                  <a:schemeClr val="accent5"/>
                </a:solidFill>
              </a:defRPr>
            </a:lvl1pPr>
          </a:lstStyle>
          <a:p>
            <a:pPr defTabSz="457200"/>
            <a:r>
              <a:rPr lang="en-US">
                <a:solidFill>
                  <a:srgbClr val="1189AD"/>
                </a:solidFill>
              </a:rPr>
              <a:t>V1.0 dated 06OCT2022</a:t>
            </a:r>
          </a:p>
        </p:txBody>
      </p:sp>
      <p:sp>
        <p:nvSpPr>
          <p:cNvPr id="24" name="Footer Placeholder 23"/>
          <p:cNvSpPr>
            <a:spLocks noGrp="1"/>
          </p:cNvSpPr>
          <p:nvPr>
            <p:ph type="ftr" sz="quarter" idx="11"/>
          </p:nvPr>
        </p:nvSpPr>
        <p:spPr/>
        <p:txBody>
          <a:bodyPr/>
          <a:lstStyle/>
          <a:p>
            <a:pPr defTabSz="457200"/>
            <a:r>
              <a:rPr lang="en-US">
                <a:solidFill>
                  <a:srgbClr val="0B2B5D"/>
                </a:solidFill>
              </a:rPr>
              <a:t>WHEAT INTERNATIONAL TRIAL (UK) Training Slides | IRAS 309894 | V2.0 07AUG23</a:t>
            </a:r>
          </a:p>
        </p:txBody>
      </p:sp>
      <p:sp>
        <p:nvSpPr>
          <p:cNvPr id="25" name="Slide Number Placeholder 24"/>
          <p:cNvSpPr>
            <a:spLocks noGrp="1"/>
          </p:cNvSpPr>
          <p:nvPr>
            <p:ph type="sldNum" sz="quarter" idx="12"/>
          </p:nvPr>
        </p:nvSpPr>
        <p:spPr/>
        <p:txBody>
          <a:bodyPr/>
          <a:lstStyle>
            <a:lvl1pPr>
              <a:defRPr>
                <a:solidFill>
                  <a:schemeClr val="accent5"/>
                </a:solidFill>
              </a:defRPr>
            </a:lvl1pPr>
          </a:lstStyle>
          <a:p>
            <a:pPr defTabSz="457200"/>
            <a:fld id="{D66DBF57-1139-D04F-B677-BBD24669182F}" type="slidenum">
              <a:rPr lang="en-US" smtClean="0">
                <a:solidFill>
                  <a:srgbClr val="1189AD"/>
                </a:solidFill>
              </a:rPr>
              <a:pPr defTabSz="457200"/>
              <a:t>‹#›</a:t>
            </a:fld>
            <a:endParaRPr lang="en-US">
              <a:solidFill>
                <a:srgbClr val="1189AD"/>
              </a:solidFill>
            </a:endParaRPr>
          </a:p>
        </p:txBody>
      </p:sp>
    </p:spTree>
    <p:extLst>
      <p:ext uri="{BB962C8B-B14F-4D97-AF65-F5344CB8AC3E}">
        <p14:creationId xmlns:p14="http://schemas.microsoft.com/office/powerpoint/2010/main" val="277255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IMPERIAL">
    <p:spTree>
      <p:nvGrpSpPr>
        <p:cNvPr id="1" name=""/>
        <p:cNvGrpSpPr/>
        <p:nvPr/>
      </p:nvGrpSpPr>
      <p:grpSpPr>
        <a:xfrm>
          <a:off x="0" y="0"/>
          <a:ext cx="0" cy="0"/>
          <a:chOff x="0" y="0"/>
          <a:chExt cx="0" cy="0"/>
        </a:xfrm>
      </p:grpSpPr>
      <p:sp>
        <p:nvSpPr>
          <p:cNvPr id="12" name="Content Placeholder 3"/>
          <p:cNvSpPr>
            <a:spLocks noGrp="1"/>
          </p:cNvSpPr>
          <p:nvPr>
            <p:ph sz="half" idx="2"/>
          </p:nvPr>
        </p:nvSpPr>
        <p:spPr>
          <a:xfrm>
            <a:off x="675216" y="3529266"/>
            <a:ext cx="5321301" cy="25968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5"/>
          <p:cNvSpPr>
            <a:spLocks noGrp="1"/>
          </p:cNvSpPr>
          <p:nvPr>
            <p:ph sz="quarter" idx="4"/>
          </p:nvPr>
        </p:nvSpPr>
        <p:spPr>
          <a:xfrm>
            <a:off x="6193367" y="3529266"/>
            <a:ext cx="5336116" cy="25968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 y="2010339"/>
            <a:ext cx="12191959" cy="714024"/>
          </a:xfrm>
          <a:prstGeom prst="rect">
            <a:avLst/>
          </a:prstGeom>
        </p:spPr>
      </p:pic>
      <p:sp>
        <p:nvSpPr>
          <p:cNvPr id="14" name="Text Placeholder 4"/>
          <p:cNvSpPr>
            <a:spLocks noGrp="1"/>
          </p:cNvSpPr>
          <p:nvPr>
            <p:ph type="body" sz="quarter" idx="13"/>
          </p:nvPr>
        </p:nvSpPr>
        <p:spPr>
          <a:xfrm>
            <a:off x="675216" y="2270376"/>
            <a:ext cx="3329136" cy="343150"/>
          </a:xfrm>
        </p:spPr>
        <p:txBody>
          <a:bodyPr>
            <a:normAutofit/>
          </a:bodyPr>
          <a:lstStyle>
            <a:lvl1pPr marL="0" indent="0">
              <a:buNone/>
              <a:defRPr sz="1800">
                <a:solidFill>
                  <a:schemeClr val="bg1"/>
                </a:solidFill>
              </a:defRPr>
            </a:lvl1pPr>
          </a:lstStyle>
          <a:p>
            <a:pPr lvl="0"/>
            <a:r>
              <a:rPr lang="en-GB"/>
              <a:t>Click to edit Master</a:t>
            </a:r>
            <a:endParaRPr lang="en-US"/>
          </a:p>
        </p:txBody>
      </p:sp>
      <p:sp>
        <p:nvSpPr>
          <p:cNvPr id="4" name="Title 3"/>
          <p:cNvSpPr>
            <a:spLocks noGrp="1"/>
          </p:cNvSpPr>
          <p:nvPr>
            <p:ph type="title"/>
          </p:nvPr>
        </p:nvSpPr>
        <p:spPr/>
        <p:txBody>
          <a:bodyPr/>
          <a:lstStyle/>
          <a:p>
            <a:r>
              <a:rPr lang="en-GB"/>
              <a:t>Click to edit Master title style</a:t>
            </a:r>
            <a:endParaRPr lang="en-US"/>
          </a:p>
        </p:txBody>
      </p:sp>
      <p:sp>
        <p:nvSpPr>
          <p:cNvPr id="6" name="Text Placeholder 5"/>
          <p:cNvSpPr>
            <a:spLocks noGrp="1"/>
          </p:cNvSpPr>
          <p:nvPr>
            <p:ph type="body" sz="quarter" idx="14"/>
          </p:nvPr>
        </p:nvSpPr>
        <p:spPr>
          <a:xfrm>
            <a:off x="675217" y="2887998"/>
            <a:ext cx="10857272" cy="520950"/>
          </a:xfrm>
        </p:spPr>
        <p:txBody>
          <a:bodyPr>
            <a:normAutofit/>
          </a:bodyPr>
          <a:lstStyle>
            <a:lvl1pPr marL="0" indent="0">
              <a:buNone/>
              <a:defRPr sz="2400"/>
            </a:lvl1pPr>
          </a:lstStyle>
          <a:p>
            <a:pPr lvl="0"/>
            <a:r>
              <a:rPr lang="en-GB"/>
              <a:t>Click to edit Master text styles</a:t>
            </a:r>
            <a:endParaRPr lang="en-US"/>
          </a:p>
        </p:txBody>
      </p:sp>
      <p:sp>
        <p:nvSpPr>
          <p:cNvPr id="9" name="Date Placeholder 8"/>
          <p:cNvSpPr>
            <a:spLocks noGrp="1"/>
          </p:cNvSpPr>
          <p:nvPr>
            <p:ph type="dt" sz="half" idx="15"/>
          </p:nvPr>
        </p:nvSpPr>
        <p:spPr/>
        <p:txBody>
          <a:bodyPr/>
          <a:lstStyle>
            <a:lvl1pPr>
              <a:defRPr>
                <a:solidFill>
                  <a:srgbClr val="1189AD"/>
                </a:solidFill>
              </a:defRPr>
            </a:lvl1pPr>
          </a:lstStyle>
          <a:p>
            <a:r>
              <a:rPr lang="en-US"/>
              <a:t>V1.0 dated 06OCT2022</a:t>
            </a:r>
          </a:p>
        </p:txBody>
      </p:sp>
      <p:sp>
        <p:nvSpPr>
          <p:cNvPr id="15" name="Footer Placeholder 14"/>
          <p:cNvSpPr>
            <a:spLocks noGrp="1"/>
          </p:cNvSpPr>
          <p:nvPr>
            <p:ph type="ftr" sz="quarter" idx="16"/>
          </p:nvPr>
        </p:nvSpPr>
        <p:spPr/>
        <p:txBody>
          <a:bodyPr/>
          <a:lstStyle/>
          <a:p>
            <a:r>
              <a:rPr lang="en-US"/>
              <a:t>WHEAT INTERNATIONAL TRIAL (UK) Training Slides | IRAS 309894 | V2.0 07AUG23</a:t>
            </a:r>
          </a:p>
        </p:txBody>
      </p:sp>
      <p:sp>
        <p:nvSpPr>
          <p:cNvPr id="16" name="Slide Number Placeholder 15"/>
          <p:cNvSpPr>
            <a:spLocks noGrp="1"/>
          </p:cNvSpPr>
          <p:nvPr>
            <p:ph type="sldNum" sz="quarter" idx="17"/>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119521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Slide TEAL">
    <p:spTree>
      <p:nvGrpSpPr>
        <p:cNvPr id="1" name=""/>
        <p:cNvGrpSpPr/>
        <p:nvPr/>
      </p:nvGrpSpPr>
      <p:grpSpPr>
        <a:xfrm>
          <a:off x="0" y="0"/>
          <a:ext cx="0" cy="0"/>
          <a:chOff x="0" y="0"/>
          <a:chExt cx="0" cy="0"/>
        </a:xfrm>
      </p:grpSpPr>
      <p:sp>
        <p:nvSpPr>
          <p:cNvPr id="12" name="Content Placeholder 3"/>
          <p:cNvSpPr>
            <a:spLocks noGrp="1"/>
          </p:cNvSpPr>
          <p:nvPr>
            <p:ph sz="half" idx="2"/>
          </p:nvPr>
        </p:nvSpPr>
        <p:spPr>
          <a:xfrm>
            <a:off x="675216" y="3529266"/>
            <a:ext cx="5321301" cy="25968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5"/>
          <p:cNvSpPr>
            <a:spLocks noGrp="1"/>
          </p:cNvSpPr>
          <p:nvPr>
            <p:ph sz="quarter" idx="4"/>
          </p:nvPr>
        </p:nvSpPr>
        <p:spPr>
          <a:xfrm>
            <a:off x="6193367" y="3529266"/>
            <a:ext cx="5336116" cy="25968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 y="2010339"/>
            <a:ext cx="12191976" cy="714024"/>
          </a:xfrm>
          <a:prstGeom prst="rect">
            <a:avLst/>
          </a:prstGeom>
        </p:spPr>
      </p:pic>
      <p:sp>
        <p:nvSpPr>
          <p:cNvPr id="14" name="Text Placeholder 4"/>
          <p:cNvSpPr>
            <a:spLocks noGrp="1"/>
          </p:cNvSpPr>
          <p:nvPr>
            <p:ph type="body" sz="quarter" idx="13"/>
          </p:nvPr>
        </p:nvSpPr>
        <p:spPr>
          <a:xfrm>
            <a:off x="675216" y="2270376"/>
            <a:ext cx="3329136" cy="343150"/>
          </a:xfrm>
        </p:spPr>
        <p:txBody>
          <a:bodyPr>
            <a:normAutofit/>
          </a:bodyPr>
          <a:lstStyle>
            <a:lvl1pPr marL="0" indent="0">
              <a:buNone/>
              <a:defRPr sz="1800">
                <a:solidFill>
                  <a:schemeClr val="bg1"/>
                </a:solidFill>
              </a:defRPr>
            </a:lvl1pPr>
          </a:lstStyle>
          <a:p>
            <a:pPr lvl="0"/>
            <a:r>
              <a:rPr lang="en-GB"/>
              <a:t>Click to edit Master</a:t>
            </a:r>
            <a:endParaRPr lang="en-US"/>
          </a:p>
        </p:txBody>
      </p:sp>
      <p:sp>
        <p:nvSpPr>
          <p:cNvPr id="4" name="Title 3"/>
          <p:cNvSpPr>
            <a:spLocks noGrp="1"/>
          </p:cNvSpPr>
          <p:nvPr>
            <p:ph type="title"/>
          </p:nvPr>
        </p:nvSpPr>
        <p:spPr/>
        <p:txBody>
          <a:bodyPr/>
          <a:lstStyle/>
          <a:p>
            <a:r>
              <a:rPr lang="en-GB"/>
              <a:t>Click to edit Master title style</a:t>
            </a:r>
            <a:endParaRPr lang="en-US"/>
          </a:p>
        </p:txBody>
      </p:sp>
      <p:sp>
        <p:nvSpPr>
          <p:cNvPr id="6" name="Text Placeholder 5"/>
          <p:cNvSpPr>
            <a:spLocks noGrp="1"/>
          </p:cNvSpPr>
          <p:nvPr>
            <p:ph type="body" sz="quarter" idx="14"/>
          </p:nvPr>
        </p:nvSpPr>
        <p:spPr>
          <a:xfrm>
            <a:off x="675217" y="2887998"/>
            <a:ext cx="10857272" cy="520950"/>
          </a:xfrm>
        </p:spPr>
        <p:txBody>
          <a:bodyPr>
            <a:normAutofit/>
          </a:bodyPr>
          <a:lstStyle>
            <a:lvl1pPr marL="0" indent="0">
              <a:buNone/>
              <a:defRPr sz="2400"/>
            </a:lvl1pPr>
          </a:lstStyle>
          <a:p>
            <a:pPr lvl="0"/>
            <a:r>
              <a:rPr lang="en-GB"/>
              <a:t>Click to edit Master text styles</a:t>
            </a:r>
            <a:endParaRPr lang="en-US"/>
          </a:p>
        </p:txBody>
      </p:sp>
      <p:sp>
        <p:nvSpPr>
          <p:cNvPr id="9" name="Date Placeholder 8"/>
          <p:cNvSpPr>
            <a:spLocks noGrp="1"/>
          </p:cNvSpPr>
          <p:nvPr>
            <p:ph type="dt" sz="half" idx="15"/>
          </p:nvPr>
        </p:nvSpPr>
        <p:spPr/>
        <p:txBody>
          <a:bodyPr/>
          <a:lstStyle>
            <a:lvl1pPr>
              <a:defRPr>
                <a:solidFill>
                  <a:srgbClr val="1189AD"/>
                </a:solidFill>
              </a:defRPr>
            </a:lvl1pPr>
          </a:lstStyle>
          <a:p>
            <a:r>
              <a:rPr lang="en-US"/>
              <a:t>V1.0 dated 06OCT2022</a:t>
            </a:r>
          </a:p>
        </p:txBody>
      </p:sp>
      <p:sp>
        <p:nvSpPr>
          <p:cNvPr id="15" name="Footer Placeholder 14"/>
          <p:cNvSpPr>
            <a:spLocks noGrp="1"/>
          </p:cNvSpPr>
          <p:nvPr>
            <p:ph type="ftr" sz="quarter" idx="16"/>
          </p:nvPr>
        </p:nvSpPr>
        <p:spPr/>
        <p:txBody>
          <a:bodyPr/>
          <a:lstStyle/>
          <a:p>
            <a:r>
              <a:rPr lang="en-US"/>
              <a:t>WHEAT INTERNATIONAL TRIAL (UK) Training Slides | IRAS 309894 | V2.0 07AUG23</a:t>
            </a:r>
          </a:p>
        </p:txBody>
      </p:sp>
      <p:sp>
        <p:nvSpPr>
          <p:cNvPr id="16" name="Slide Number Placeholder 15"/>
          <p:cNvSpPr>
            <a:spLocks noGrp="1"/>
          </p:cNvSpPr>
          <p:nvPr>
            <p:ph type="sldNum" sz="quarter" idx="17"/>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591017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SEAGLASS">
    <p:spTree>
      <p:nvGrpSpPr>
        <p:cNvPr id="1" name=""/>
        <p:cNvGrpSpPr/>
        <p:nvPr/>
      </p:nvGrpSpPr>
      <p:grpSpPr>
        <a:xfrm>
          <a:off x="0" y="0"/>
          <a:ext cx="0" cy="0"/>
          <a:chOff x="0" y="0"/>
          <a:chExt cx="0" cy="0"/>
        </a:xfrm>
      </p:grpSpPr>
      <p:sp>
        <p:nvSpPr>
          <p:cNvPr id="12" name="Content Placeholder 3"/>
          <p:cNvSpPr>
            <a:spLocks noGrp="1"/>
          </p:cNvSpPr>
          <p:nvPr>
            <p:ph sz="half" idx="2"/>
          </p:nvPr>
        </p:nvSpPr>
        <p:spPr>
          <a:xfrm>
            <a:off x="675216" y="3529266"/>
            <a:ext cx="5321301" cy="25968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5"/>
          <p:cNvSpPr>
            <a:spLocks noGrp="1"/>
          </p:cNvSpPr>
          <p:nvPr>
            <p:ph sz="quarter" idx="4"/>
          </p:nvPr>
        </p:nvSpPr>
        <p:spPr>
          <a:xfrm>
            <a:off x="6193367" y="3529266"/>
            <a:ext cx="5336116" cy="25968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 y="2010342"/>
            <a:ext cx="12191943" cy="714023"/>
          </a:xfrm>
          <a:prstGeom prst="rect">
            <a:avLst/>
          </a:prstGeom>
        </p:spPr>
      </p:pic>
      <p:sp>
        <p:nvSpPr>
          <p:cNvPr id="14" name="Text Placeholder 4"/>
          <p:cNvSpPr>
            <a:spLocks noGrp="1"/>
          </p:cNvSpPr>
          <p:nvPr>
            <p:ph type="body" sz="quarter" idx="13"/>
          </p:nvPr>
        </p:nvSpPr>
        <p:spPr>
          <a:xfrm>
            <a:off x="675216" y="2270376"/>
            <a:ext cx="3329136" cy="343150"/>
          </a:xfrm>
        </p:spPr>
        <p:txBody>
          <a:bodyPr>
            <a:normAutofit/>
          </a:bodyPr>
          <a:lstStyle>
            <a:lvl1pPr marL="0" indent="0">
              <a:buNone/>
              <a:defRPr sz="1800">
                <a:solidFill>
                  <a:schemeClr val="bg1"/>
                </a:solidFill>
              </a:defRPr>
            </a:lvl1pPr>
          </a:lstStyle>
          <a:p>
            <a:pPr lvl="0"/>
            <a:r>
              <a:rPr lang="en-GB"/>
              <a:t>Click to edit Master</a:t>
            </a:r>
            <a:endParaRPr lang="en-US"/>
          </a:p>
        </p:txBody>
      </p:sp>
      <p:sp>
        <p:nvSpPr>
          <p:cNvPr id="4" name="Title 3"/>
          <p:cNvSpPr>
            <a:spLocks noGrp="1"/>
          </p:cNvSpPr>
          <p:nvPr>
            <p:ph type="title"/>
          </p:nvPr>
        </p:nvSpPr>
        <p:spPr/>
        <p:txBody>
          <a:bodyPr/>
          <a:lstStyle/>
          <a:p>
            <a:r>
              <a:rPr lang="en-GB"/>
              <a:t>Click to edit Master title style</a:t>
            </a:r>
            <a:endParaRPr lang="en-US"/>
          </a:p>
        </p:txBody>
      </p:sp>
      <p:sp>
        <p:nvSpPr>
          <p:cNvPr id="6" name="Text Placeholder 5"/>
          <p:cNvSpPr>
            <a:spLocks noGrp="1"/>
          </p:cNvSpPr>
          <p:nvPr>
            <p:ph type="body" sz="quarter" idx="14"/>
          </p:nvPr>
        </p:nvSpPr>
        <p:spPr>
          <a:xfrm>
            <a:off x="675217" y="2887998"/>
            <a:ext cx="10857272" cy="520950"/>
          </a:xfrm>
        </p:spPr>
        <p:txBody>
          <a:bodyPr>
            <a:normAutofit/>
          </a:bodyPr>
          <a:lstStyle>
            <a:lvl1pPr marL="0" indent="0">
              <a:buNone/>
              <a:defRPr sz="2400"/>
            </a:lvl1pPr>
          </a:lstStyle>
          <a:p>
            <a:pPr lvl="0"/>
            <a:r>
              <a:rPr lang="en-GB"/>
              <a:t>Click to edit Master text styles</a:t>
            </a:r>
            <a:endParaRPr lang="en-US"/>
          </a:p>
        </p:txBody>
      </p:sp>
      <p:sp>
        <p:nvSpPr>
          <p:cNvPr id="9" name="Date Placeholder 8"/>
          <p:cNvSpPr>
            <a:spLocks noGrp="1"/>
          </p:cNvSpPr>
          <p:nvPr>
            <p:ph type="dt" sz="half" idx="15"/>
          </p:nvPr>
        </p:nvSpPr>
        <p:spPr/>
        <p:txBody>
          <a:bodyPr/>
          <a:lstStyle>
            <a:lvl1pPr>
              <a:defRPr>
                <a:solidFill>
                  <a:srgbClr val="1189AD"/>
                </a:solidFill>
              </a:defRPr>
            </a:lvl1pPr>
          </a:lstStyle>
          <a:p>
            <a:r>
              <a:rPr lang="en-US"/>
              <a:t>V1.0 dated 06OCT2022</a:t>
            </a:r>
          </a:p>
        </p:txBody>
      </p:sp>
      <p:sp>
        <p:nvSpPr>
          <p:cNvPr id="15" name="Footer Placeholder 14"/>
          <p:cNvSpPr>
            <a:spLocks noGrp="1"/>
          </p:cNvSpPr>
          <p:nvPr>
            <p:ph type="ftr" sz="quarter" idx="16"/>
          </p:nvPr>
        </p:nvSpPr>
        <p:spPr/>
        <p:txBody>
          <a:bodyPr/>
          <a:lstStyle/>
          <a:p>
            <a:r>
              <a:rPr lang="en-US"/>
              <a:t>WHEAT INTERNATIONAL TRIAL (UK) Training Slides | IRAS 309894 | V2.0 07AUG23</a:t>
            </a:r>
          </a:p>
        </p:txBody>
      </p:sp>
      <p:sp>
        <p:nvSpPr>
          <p:cNvPr id="16" name="Slide Number Placeholder 15"/>
          <p:cNvSpPr>
            <a:spLocks noGrp="1"/>
          </p:cNvSpPr>
          <p:nvPr>
            <p:ph type="sldNum" sz="quarter" idx="17"/>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4048642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73846"/>
            <a:ext cx="12192000" cy="3610295"/>
          </a:xfrm>
          <a:prstGeom prst="rect">
            <a:avLst/>
          </a:prstGeom>
        </p:spPr>
      </p:pic>
      <p:sp>
        <p:nvSpPr>
          <p:cNvPr id="2" name="Title 1"/>
          <p:cNvSpPr>
            <a:spLocks noGrp="1"/>
          </p:cNvSpPr>
          <p:nvPr>
            <p:ph type="title"/>
          </p:nvPr>
        </p:nvSpPr>
        <p:spPr>
          <a:xfrm>
            <a:off x="870602" y="1787618"/>
            <a:ext cx="7629535" cy="552160"/>
          </a:xfrm>
          <a:prstGeom prst="rect">
            <a:avLst/>
          </a:prstGeom>
        </p:spPr>
        <p:txBody>
          <a:bodyPr anchor="t" anchorCtr="0">
            <a:normAutofit/>
          </a:bodyPr>
          <a:lstStyle>
            <a:lvl1pPr algn="l">
              <a:defRPr sz="3200"/>
            </a:lvl1pPr>
          </a:lstStyle>
          <a:p>
            <a:r>
              <a:rPr lang="en-GB"/>
              <a:t>Click to edit Master title style</a:t>
            </a:r>
            <a:endParaRPr lang="en-US"/>
          </a:p>
        </p:txBody>
      </p:sp>
      <p:sp>
        <p:nvSpPr>
          <p:cNvPr id="3" name="Content Placeholder 2"/>
          <p:cNvSpPr>
            <a:spLocks noGrp="1"/>
          </p:cNvSpPr>
          <p:nvPr>
            <p:ph idx="1"/>
          </p:nvPr>
        </p:nvSpPr>
        <p:spPr>
          <a:xfrm>
            <a:off x="870601" y="3141923"/>
            <a:ext cx="10408944" cy="2556415"/>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Picture Placeholder 2"/>
          <p:cNvSpPr>
            <a:spLocks noGrp="1"/>
          </p:cNvSpPr>
          <p:nvPr>
            <p:ph type="pic" idx="13"/>
          </p:nvPr>
        </p:nvSpPr>
        <p:spPr>
          <a:xfrm>
            <a:off x="8500137" y="1787618"/>
            <a:ext cx="2793121" cy="4339460"/>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Date Placeholder 3"/>
          <p:cNvSpPr>
            <a:spLocks noGrp="1"/>
          </p:cNvSpPr>
          <p:nvPr>
            <p:ph type="dt" sz="half" idx="14"/>
          </p:nvPr>
        </p:nvSpPr>
        <p:spPr/>
        <p:txBody>
          <a:bodyPr/>
          <a:lstStyle>
            <a:lvl1pPr>
              <a:defRPr>
                <a:solidFill>
                  <a:srgbClr val="1189AD"/>
                </a:solidFill>
              </a:defRPr>
            </a:lvl1pPr>
          </a:lstStyle>
          <a:p>
            <a:r>
              <a:rPr lang="en-US"/>
              <a:t>V1.0 dated 06OCT2022</a:t>
            </a:r>
          </a:p>
        </p:txBody>
      </p:sp>
      <p:sp>
        <p:nvSpPr>
          <p:cNvPr id="5" name="Footer Placeholder 4"/>
          <p:cNvSpPr>
            <a:spLocks noGrp="1"/>
          </p:cNvSpPr>
          <p:nvPr>
            <p:ph type="ftr" sz="quarter" idx="15"/>
          </p:nvPr>
        </p:nvSpPr>
        <p:spPr/>
        <p:txBody>
          <a:bodyPr/>
          <a:lstStyle/>
          <a:p>
            <a:r>
              <a:rPr lang="en-US"/>
              <a:t>WHEAT INTERNATIONAL TRIAL (UK) Training Slides | IRAS 309894 | V2.0 07AUG23</a:t>
            </a:r>
          </a:p>
        </p:txBody>
      </p:sp>
      <p:sp>
        <p:nvSpPr>
          <p:cNvPr id="6" name="Slide Number Placeholder 5"/>
          <p:cNvSpPr>
            <a:spLocks noGrp="1"/>
          </p:cNvSpPr>
          <p:nvPr>
            <p:ph type="sldNum" sz="quarter" idx="16"/>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843284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70601" y="1597529"/>
            <a:ext cx="4820947" cy="4528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458601" y="1597529"/>
            <a:ext cx="4820947" cy="4528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Placeholder 1"/>
          <p:cNvSpPr>
            <a:spLocks noGrp="1"/>
          </p:cNvSpPr>
          <p:nvPr>
            <p:ph type="title"/>
          </p:nvPr>
        </p:nvSpPr>
        <p:spPr>
          <a:xfrm>
            <a:off x="3582741" y="307475"/>
            <a:ext cx="7940843" cy="381000"/>
          </a:xfrm>
          <a:prstGeom prst="rect">
            <a:avLst/>
          </a:prstGeom>
        </p:spPr>
        <p:txBody>
          <a:bodyPr vert="horz" lIns="0" tIns="0" rIns="0" bIns="0" rtlCol="0" anchor="ctr">
            <a:normAutofit/>
          </a:bodyPr>
          <a:lstStyle/>
          <a:p>
            <a:r>
              <a:rPr lang="en-GB"/>
              <a:t>Click to edit Master title style</a:t>
            </a:r>
            <a:endParaRPr lang="en-US"/>
          </a:p>
        </p:txBody>
      </p:sp>
      <p:sp>
        <p:nvSpPr>
          <p:cNvPr id="2" name="Date Placeholder 1"/>
          <p:cNvSpPr>
            <a:spLocks noGrp="1"/>
          </p:cNvSpPr>
          <p:nvPr>
            <p:ph type="dt" sz="half" idx="10"/>
          </p:nvPr>
        </p:nvSpPr>
        <p:spPr/>
        <p:txBody>
          <a:bodyPr/>
          <a:lstStyle>
            <a:lvl1pPr>
              <a:defRPr>
                <a:solidFill>
                  <a:srgbClr val="1189AD"/>
                </a:solidFill>
              </a:defRPr>
            </a:lvl1pPr>
          </a:lstStyle>
          <a:p>
            <a:r>
              <a:rPr lang="en-US"/>
              <a:t>V1.0 dated 06OCT2022</a:t>
            </a:r>
          </a:p>
        </p:txBody>
      </p:sp>
      <p:sp>
        <p:nvSpPr>
          <p:cNvPr id="9" name="Footer Placeholder 8"/>
          <p:cNvSpPr>
            <a:spLocks noGrp="1"/>
          </p:cNvSpPr>
          <p:nvPr>
            <p:ph type="ftr" sz="quarter" idx="11"/>
          </p:nvPr>
        </p:nvSpPr>
        <p:spPr/>
        <p:txBody>
          <a:bodyPr/>
          <a:lstStyle/>
          <a:p>
            <a:r>
              <a:rPr lang="en-US"/>
              <a:t>WHEAT INTERNATIONAL TRIAL (UK) Training Slides | IRAS 309894 | V2.0 07AUG23</a:t>
            </a:r>
          </a:p>
        </p:txBody>
      </p:sp>
      <p:sp>
        <p:nvSpPr>
          <p:cNvPr id="10" name="Slide Number Placeholder 9"/>
          <p:cNvSpPr>
            <a:spLocks noGrp="1"/>
          </p:cNvSpPr>
          <p:nvPr>
            <p:ph type="sldNum" sz="quarter" idx="12"/>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320578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TEAL">
    <p:spTree>
      <p:nvGrpSpPr>
        <p:cNvPr id="1" name=""/>
        <p:cNvGrpSpPr/>
        <p:nvPr/>
      </p:nvGrpSpPr>
      <p:grpSpPr>
        <a:xfrm>
          <a:off x="0" y="0"/>
          <a:ext cx="0" cy="0"/>
          <a:chOff x="0" y="0"/>
          <a:chExt cx="0" cy="0"/>
        </a:xfrm>
      </p:grpSpPr>
      <p:sp>
        <p:nvSpPr>
          <p:cNvPr id="10" name="Rounded Rectangle 9"/>
          <p:cNvSpPr/>
          <p:nvPr userDrawn="1"/>
        </p:nvSpPr>
        <p:spPr>
          <a:xfrm>
            <a:off x="675218" y="1803462"/>
            <a:ext cx="4727089" cy="4463555"/>
          </a:xfrm>
          <a:prstGeom prst="roundRect">
            <a:avLst>
              <a:gd name="adj" fmla="val 52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3" name="Picture Placeholder 2"/>
          <p:cNvSpPr>
            <a:spLocks noGrp="1"/>
          </p:cNvSpPr>
          <p:nvPr>
            <p:ph type="pic" idx="1"/>
          </p:nvPr>
        </p:nvSpPr>
        <p:spPr>
          <a:xfrm>
            <a:off x="5846458" y="3429003"/>
            <a:ext cx="5683028" cy="26971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846458" y="2227965"/>
            <a:ext cx="5683028" cy="1098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Content Placeholder 3"/>
          <p:cNvSpPr>
            <a:spLocks noGrp="1"/>
          </p:cNvSpPr>
          <p:nvPr>
            <p:ph sz="half" idx="13"/>
          </p:nvPr>
        </p:nvSpPr>
        <p:spPr>
          <a:xfrm>
            <a:off x="870602" y="2227963"/>
            <a:ext cx="4349060" cy="3898200"/>
          </a:xfrm>
        </p:spPr>
        <p:txBody>
          <a:bodyPr/>
          <a:lstStyle>
            <a:lvl1pPr>
              <a:defRPr sz="24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4"/>
          </p:nvPr>
        </p:nvSpPr>
        <p:spPr/>
        <p:txBody>
          <a:bodyPr/>
          <a:lstStyle>
            <a:lvl1pPr>
              <a:defRPr>
                <a:solidFill>
                  <a:srgbClr val="1189AD"/>
                </a:solidFill>
              </a:defRPr>
            </a:lvl1pPr>
          </a:lstStyle>
          <a:p>
            <a:r>
              <a:rPr lang="en-US"/>
              <a:t>V1.0 dated 06OCT2022</a:t>
            </a:r>
          </a:p>
        </p:txBody>
      </p:sp>
      <p:sp>
        <p:nvSpPr>
          <p:cNvPr id="11" name="Footer Placeholder 10"/>
          <p:cNvSpPr>
            <a:spLocks noGrp="1"/>
          </p:cNvSpPr>
          <p:nvPr>
            <p:ph type="ftr" sz="quarter" idx="15"/>
          </p:nvPr>
        </p:nvSpPr>
        <p:spPr/>
        <p:txBody>
          <a:bodyPr/>
          <a:lstStyle/>
          <a:p>
            <a:r>
              <a:rPr lang="en-US"/>
              <a:t>WHEAT INTERNATIONAL TRIAL (UK) Training Slides | IRAS 309894 | V2.0 07AUG23</a:t>
            </a:r>
          </a:p>
        </p:txBody>
      </p:sp>
      <p:sp>
        <p:nvSpPr>
          <p:cNvPr id="12" name="Slide Number Placeholder 11"/>
          <p:cNvSpPr>
            <a:spLocks noGrp="1"/>
          </p:cNvSpPr>
          <p:nvPr>
            <p:ph type="sldNum" sz="quarter" idx="16"/>
          </p:nvPr>
        </p:nvSpPr>
        <p:spPr/>
        <p:txBody>
          <a:bodyPr/>
          <a:lstStyle>
            <a:lvl1pPr>
              <a:defRPr>
                <a:solidFill>
                  <a:srgbClr val="1189AD"/>
                </a:solidFill>
              </a:defRPr>
            </a:lvl1pPr>
          </a:lstStyle>
          <a:p>
            <a:fld id="{D66DBF57-1139-D04F-B677-BBD24669182F}" type="slidenum">
              <a:rPr lang="en-US" smtClean="0"/>
              <a:pPr/>
              <a:t>‹#›</a:t>
            </a:fld>
            <a:endParaRPr lang="en-US"/>
          </a:p>
        </p:txBody>
      </p:sp>
      <p:sp>
        <p:nvSpPr>
          <p:cNvPr id="13" name="Title 12"/>
          <p:cNvSpPr>
            <a:spLocks noGrp="1"/>
          </p:cNvSpPr>
          <p:nvPr>
            <p:ph type="title"/>
          </p:nvPr>
        </p:nvSpPr>
        <p:spPr/>
        <p:txBody>
          <a:bodyPr/>
          <a:lstStyle/>
          <a:p>
            <a:r>
              <a:rPr lang="en-GB"/>
              <a:t>Click to edit Master title style</a:t>
            </a:r>
            <a:endParaRPr lang="en-US"/>
          </a:p>
        </p:txBody>
      </p:sp>
      <p:sp>
        <p:nvSpPr>
          <p:cNvPr id="14" name="Text Placeholder 14"/>
          <p:cNvSpPr>
            <a:spLocks noGrp="1"/>
          </p:cNvSpPr>
          <p:nvPr>
            <p:ph type="body" sz="quarter" idx="17"/>
          </p:nvPr>
        </p:nvSpPr>
        <p:spPr>
          <a:xfrm>
            <a:off x="5846450" y="1803400"/>
            <a:ext cx="5683215" cy="368300"/>
          </a:xfrm>
        </p:spPr>
        <p:txBody>
          <a:bodyPr>
            <a:normAutofit/>
          </a:bodyPr>
          <a:lstStyle>
            <a:lvl1pPr marL="0" indent="0">
              <a:buNone/>
              <a:defRPr sz="2400">
                <a:solidFill>
                  <a:schemeClr val="accent5"/>
                </a:solidFill>
              </a:defRPr>
            </a:lvl1pPr>
          </a:lstStyle>
          <a:p>
            <a:pPr lvl="0"/>
            <a:r>
              <a:rPr lang="en-GB"/>
              <a:t>Click to edit</a:t>
            </a:r>
            <a:endParaRPr lang="en-US"/>
          </a:p>
        </p:txBody>
      </p:sp>
    </p:spTree>
    <p:extLst>
      <p:ext uri="{BB962C8B-B14F-4D97-AF65-F5344CB8AC3E}">
        <p14:creationId xmlns:p14="http://schemas.microsoft.com/office/powerpoint/2010/main" val="226825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graphicFrame>
        <p:nvGraphicFramePr>
          <p:cNvPr id="5" name="Chart 4"/>
          <p:cNvGraphicFramePr/>
          <p:nvPr userDrawn="1"/>
        </p:nvGraphicFramePr>
        <p:xfrm>
          <a:off x="232833" y="1952628"/>
          <a:ext cx="7874000" cy="423862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880536" y="1803461"/>
            <a:ext cx="7014633" cy="561914"/>
          </a:xfrm>
          <a:prstGeom prst="rect">
            <a:avLst/>
          </a:prstGeom>
        </p:spPr>
        <p:txBody>
          <a:bodyPr anchor="t" anchorCtr="0">
            <a:normAutofit/>
          </a:bodyPr>
          <a:lstStyle>
            <a:lvl1pPr algn="l">
              <a:defRPr sz="1800" b="1"/>
            </a:lvl1pPr>
          </a:lstStyle>
          <a:p>
            <a:r>
              <a:rPr lang="en-GB"/>
              <a:t>Click to edit Master title style</a:t>
            </a:r>
            <a:endParaRPr lang="en-US"/>
          </a:p>
        </p:txBody>
      </p:sp>
      <p:sp>
        <p:nvSpPr>
          <p:cNvPr id="8" name="Text Placeholder 3"/>
          <p:cNvSpPr>
            <a:spLocks noGrp="1"/>
          </p:cNvSpPr>
          <p:nvPr>
            <p:ph type="body" sz="half" idx="2"/>
          </p:nvPr>
        </p:nvSpPr>
        <p:spPr>
          <a:xfrm>
            <a:off x="8022168" y="1803463"/>
            <a:ext cx="3257379" cy="438778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t>Click to edit Master text styles</a:t>
            </a:r>
          </a:p>
        </p:txBody>
      </p:sp>
      <p:sp>
        <p:nvSpPr>
          <p:cNvPr id="9" name="Title Placeholder 1"/>
          <p:cNvSpPr txBox="1">
            <a:spLocks/>
          </p:cNvSpPr>
          <p:nvPr userDrawn="1"/>
        </p:nvSpPr>
        <p:spPr>
          <a:xfrm>
            <a:off x="3582741" y="307475"/>
            <a:ext cx="7940843" cy="381000"/>
          </a:xfrm>
          <a:prstGeom prst="rect">
            <a:avLst/>
          </a:prstGeom>
        </p:spPr>
        <p:txBody>
          <a:bodyPr vert="horz" lIns="0" tIns="0" rIns="0" bIns="0" rtlCol="0" anchor="ctr">
            <a:norm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r>
              <a:rPr lang="en-GB" sz="2400"/>
              <a:t>Click to edit Master title style</a:t>
            </a:r>
            <a:endParaRPr lang="en-US" sz="2400"/>
          </a:p>
        </p:txBody>
      </p:sp>
      <p:sp>
        <p:nvSpPr>
          <p:cNvPr id="6" name="Date Placeholder 5"/>
          <p:cNvSpPr>
            <a:spLocks noGrp="1"/>
          </p:cNvSpPr>
          <p:nvPr>
            <p:ph type="dt" sz="half" idx="10"/>
          </p:nvPr>
        </p:nvSpPr>
        <p:spPr/>
        <p:txBody>
          <a:bodyPr/>
          <a:lstStyle>
            <a:lvl1pPr>
              <a:defRPr>
                <a:solidFill>
                  <a:srgbClr val="1189AD"/>
                </a:solidFill>
              </a:defRPr>
            </a:lvl1pPr>
          </a:lstStyle>
          <a:p>
            <a:r>
              <a:rPr lang="en-US"/>
              <a:t>V1.0 dated 06OCT2022</a:t>
            </a:r>
          </a:p>
        </p:txBody>
      </p:sp>
      <p:sp>
        <p:nvSpPr>
          <p:cNvPr id="10" name="Footer Placeholder 9"/>
          <p:cNvSpPr>
            <a:spLocks noGrp="1"/>
          </p:cNvSpPr>
          <p:nvPr>
            <p:ph type="ftr" sz="quarter" idx="11"/>
          </p:nvPr>
        </p:nvSpPr>
        <p:spPr/>
        <p:txBody>
          <a:bodyPr/>
          <a:lstStyle/>
          <a:p>
            <a:r>
              <a:rPr lang="en-US"/>
              <a:t>WHEAT INTERNATIONAL TRIAL (UK) Training Slides | IRAS 309894 | V2.0 07AUG23</a:t>
            </a:r>
          </a:p>
        </p:txBody>
      </p:sp>
      <p:sp>
        <p:nvSpPr>
          <p:cNvPr id="11" name="Slide Number Placeholder 10"/>
          <p:cNvSpPr>
            <a:spLocks noGrp="1"/>
          </p:cNvSpPr>
          <p:nvPr>
            <p:ph type="sldNum" sz="quarter" idx="12"/>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3642944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 and Vertical Text">
    <p:spTree>
      <p:nvGrpSpPr>
        <p:cNvPr id="1" name=""/>
        <p:cNvGrpSpPr/>
        <p:nvPr/>
      </p:nvGrpSpPr>
      <p:grpSpPr>
        <a:xfrm>
          <a:off x="0" y="0"/>
          <a:ext cx="0" cy="0"/>
          <a:chOff x="0" y="0"/>
          <a:chExt cx="0" cy="0"/>
        </a:xfrm>
      </p:grpSpPr>
      <p:sp>
        <p:nvSpPr>
          <p:cNvPr id="7" name="Vertical Title 1"/>
          <p:cNvSpPr>
            <a:spLocks noGrp="1"/>
          </p:cNvSpPr>
          <p:nvPr>
            <p:ph type="title" orient="vert"/>
          </p:nvPr>
        </p:nvSpPr>
        <p:spPr>
          <a:xfrm>
            <a:off x="5048253" y="1644322"/>
            <a:ext cx="2010833" cy="4332288"/>
          </a:xfrm>
          <a:prstGeom prst="rect">
            <a:avLst/>
          </a:prstGeom>
        </p:spPr>
        <p:txBody>
          <a:bodyPr vert="eaVert"/>
          <a:lstStyle/>
          <a:p>
            <a:r>
              <a:rPr lang="en-GB"/>
              <a:t>Click to edit Master title style</a:t>
            </a:r>
            <a:endParaRPr lang="en-US"/>
          </a:p>
        </p:txBody>
      </p:sp>
      <p:sp>
        <p:nvSpPr>
          <p:cNvPr id="8" name="Vertical Text Placeholder 2"/>
          <p:cNvSpPr>
            <a:spLocks noGrp="1"/>
          </p:cNvSpPr>
          <p:nvPr>
            <p:ph type="body" orient="vert" idx="1"/>
          </p:nvPr>
        </p:nvSpPr>
        <p:spPr>
          <a:xfrm>
            <a:off x="870600" y="1644322"/>
            <a:ext cx="3955397" cy="43322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2"/>
          <p:cNvSpPr>
            <a:spLocks noGrp="1"/>
          </p:cNvSpPr>
          <p:nvPr>
            <p:ph type="pic" idx="13"/>
          </p:nvPr>
        </p:nvSpPr>
        <p:spPr>
          <a:xfrm>
            <a:off x="7272423" y="1632872"/>
            <a:ext cx="4257063" cy="4337380"/>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Date Placeholder 1"/>
          <p:cNvSpPr>
            <a:spLocks noGrp="1"/>
          </p:cNvSpPr>
          <p:nvPr>
            <p:ph type="dt" sz="half" idx="14"/>
          </p:nvPr>
        </p:nvSpPr>
        <p:spPr/>
        <p:txBody>
          <a:bodyPr/>
          <a:lstStyle>
            <a:lvl1pPr>
              <a:defRPr>
                <a:solidFill>
                  <a:srgbClr val="1189AD"/>
                </a:solidFill>
              </a:defRPr>
            </a:lvl1pPr>
          </a:lstStyle>
          <a:p>
            <a:r>
              <a:rPr lang="en-US"/>
              <a:t>V1.0 dated 06OCT2022</a:t>
            </a:r>
          </a:p>
        </p:txBody>
      </p:sp>
      <p:sp>
        <p:nvSpPr>
          <p:cNvPr id="3" name="Footer Placeholder 2"/>
          <p:cNvSpPr>
            <a:spLocks noGrp="1"/>
          </p:cNvSpPr>
          <p:nvPr>
            <p:ph type="ftr" sz="quarter" idx="15"/>
          </p:nvPr>
        </p:nvSpPr>
        <p:spPr/>
        <p:txBody>
          <a:bodyPr/>
          <a:lstStyle/>
          <a:p>
            <a:r>
              <a:rPr lang="en-US"/>
              <a:t>WHEAT INTERNATIONAL TRIAL (UK) Training Slides | IRAS 309894 | V2.0 07AUG23</a:t>
            </a:r>
          </a:p>
        </p:txBody>
      </p:sp>
      <p:sp>
        <p:nvSpPr>
          <p:cNvPr id="9" name="Slide Number Placeholder 8"/>
          <p:cNvSpPr>
            <a:spLocks noGrp="1"/>
          </p:cNvSpPr>
          <p:nvPr>
            <p:ph type="sldNum" sz="quarter" idx="16"/>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3949486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2">
    <p:spTree>
      <p:nvGrpSpPr>
        <p:cNvPr id="1" name=""/>
        <p:cNvGrpSpPr/>
        <p:nvPr/>
      </p:nvGrpSpPr>
      <p:grpSpPr>
        <a:xfrm>
          <a:off x="0" y="0"/>
          <a:ext cx="0" cy="0"/>
          <a:chOff x="0" y="0"/>
          <a:chExt cx="0" cy="0"/>
        </a:xfrm>
      </p:grpSpPr>
      <p:sp>
        <p:nvSpPr>
          <p:cNvPr id="8" name="Vertical Text Placeholder 2"/>
          <p:cNvSpPr>
            <a:spLocks noGrp="1"/>
          </p:cNvSpPr>
          <p:nvPr>
            <p:ph type="body" orient="vert" idx="1"/>
          </p:nvPr>
        </p:nvSpPr>
        <p:spPr>
          <a:xfrm>
            <a:off x="870600" y="1437108"/>
            <a:ext cx="7694101" cy="46255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Date Placeholder 1"/>
          <p:cNvSpPr>
            <a:spLocks noGrp="1"/>
          </p:cNvSpPr>
          <p:nvPr>
            <p:ph type="dt" sz="half" idx="14"/>
          </p:nvPr>
        </p:nvSpPr>
        <p:spPr/>
        <p:txBody>
          <a:bodyPr/>
          <a:lstStyle>
            <a:lvl1pPr>
              <a:defRPr>
                <a:solidFill>
                  <a:srgbClr val="1189AD"/>
                </a:solidFill>
              </a:defRPr>
            </a:lvl1pPr>
          </a:lstStyle>
          <a:p>
            <a:r>
              <a:rPr lang="en-US"/>
              <a:t>V1.0 dated 06OCT2022</a:t>
            </a:r>
          </a:p>
        </p:txBody>
      </p:sp>
      <p:sp>
        <p:nvSpPr>
          <p:cNvPr id="3" name="Footer Placeholder 2"/>
          <p:cNvSpPr>
            <a:spLocks noGrp="1"/>
          </p:cNvSpPr>
          <p:nvPr>
            <p:ph type="ftr" sz="quarter" idx="15"/>
          </p:nvPr>
        </p:nvSpPr>
        <p:spPr/>
        <p:txBody>
          <a:bodyPr/>
          <a:lstStyle/>
          <a:p>
            <a:r>
              <a:rPr lang="en-US"/>
              <a:t>WHEAT INTERNATIONAL TRIAL (UK) Training Slides | IRAS 309894 | V2.0 07AUG23</a:t>
            </a:r>
          </a:p>
        </p:txBody>
      </p:sp>
      <p:sp>
        <p:nvSpPr>
          <p:cNvPr id="9" name="Slide Number Placeholder 8"/>
          <p:cNvSpPr>
            <a:spLocks noGrp="1"/>
          </p:cNvSpPr>
          <p:nvPr>
            <p:ph type="sldNum" sz="quarter" idx="16"/>
          </p:nvPr>
        </p:nvSpPr>
        <p:spPr/>
        <p:txBody>
          <a:bodyPr/>
          <a:lstStyle>
            <a:lvl1pPr>
              <a:defRPr>
                <a:solidFill>
                  <a:srgbClr val="1189AD"/>
                </a:solidFill>
              </a:defRPr>
            </a:lvl1pPr>
          </a:lstStyle>
          <a:p>
            <a:fld id="{D66DBF57-1139-D04F-B677-BBD24669182F}" type="slidenum">
              <a:rPr lang="en-US" smtClean="0"/>
              <a:pPr/>
              <a:t>‹#›</a:t>
            </a:fld>
            <a:endParaRPr lang="en-US"/>
          </a:p>
        </p:txBody>
      </p:sp>
      <p:sp>
        <p:nvSpPr>
          <p:cNvPr id="4" name="Vertical Title 3"/>
          <p:cNvSpPr>
            <a:spLocks noGrp="1"/>
          </p:cNvSpPr>
          <p:nvPr>
            <p:ph type="title" orient="vert"/>
          </p:nvPr>
        </p:nvSpPr>
        <p:spPr>
          <a:xfrm>
            <a:off x="8818035" y="1437105"/>
            <a:ext cx="2713567" cy="4625558"/>
          </a:xfrm>
        </p:spPr>
        <p:txBody>
          <a:bodyPr vert="eaVert"/>
          <a:lstStyle/>
          <a:p>
            <a:r>
              <a:rPr lang="en-GB"/>
              <a:t>Click to edit Master title style</a:t>
            </a:r>
            <a:endParaRPr lang="en-US"/>
          </a:p>
        </p:txBody>
      </p:sp>
    </p:spTree>
    <p:extLst>
      <p:ext uri="{BB962C8B-B14F-4D97-AF65-F5344CB8AC3E}">
        <p14:creationId xmlns:p14="http://schemas.microsoft.com/office/powerpoint/2010/main" val="1497017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26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PERIAL">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2734343"/>
            <a:ext cx="12191996" cy="3164028"/>
          </a:xfrm>
          <a:prstGeom prst="rect">
            <a:avLst/>
          </a:prstGeom>
        </p:spPr>
      </p:pic>
      <p:sp>
        <p:nvSpPr>
          <p:cNvPr id="22" name="Picture Placeholder 2"/>
          <p:cNvSpPr>
            <a:spLocks noGrp="1"/>
          </p:cNvSpPr>
          <p:nvPr>
            <p:ph type="pic" idx="10"/>
          </p:nvPr>
        </p:nvSpPr>
        <p:spPr>
          <a:xfrm>
            <a:off x="4004351" y="3175000"/>
            <a:ext cx="2706596"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 y="2010339"/>
            <a:ext cx="12191976" cy="714024"/>
          </a:xfrm>
          <a:prstGeom prst="rect">
            <a:avLst/>
          </a:prstGeom>
        </p:spPr>
      </p:pic>
      <p:sp>
        <p:nvSpPr>
          <p:cNvPr id="26" name="Subtitle 2"/>
          <p:cNvSpPr>
            <a:spLocks noGrp="1"/>
          </p:cNvSpPr>
          <p:nvPr>
            <p:ph type="subTitle" idx="1" hasCustomPrompt="1"/>
          </p:nvPr>
        </p:nvSpPr>
        <p:spPr>
          <a:xfrm>
            <a:off x="675217" y="3175000"/>
            <a:ext cx="3137203" cy="1551052"/>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 Click to edit Master subtitle style</a:t>
            </a:r>
            <a:endParaRPr lang="en-US"/>
          </a:p>
          <a:p>
            <a:endParaRPr lang="en-US"/>
          </a:p>
        </p:txBody>
      </p:sp>
      <p:sp>
        <p:nvSpPr>
          <p:cNvPr id="35" name="Picture Placeholder 2"/>
          <p:cNvSpPr>
            <a:spLocks noGrp="1"/>
          </p:cNvSpPr>
          <p:nvPr>
            <p:ph type="pic" idx="11"/>
          </p:nvPr>
        </p:nvSpPr>
        <p:spPr>
          <a:xfrm>
            <a:off x="6710947" y="3175000"/>
            <a:ext cx="2771720"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6" name="Picture Placeholder 2"/>
          <p:cNvSpPr>
            <a:spLocks noGrp="1"/>
          </p:cNvSpPr>
          <p:nvPr>
            <p:ph type="pic" idx="12"/>
          </p:nvPr>
        </p:nvSpPr>
        <p:spPr>
          <a:xfrm>
            <a:off x="9482668" y="3175000"/>
            <a:ext cx="2709333"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p:cNvSpPr>
            <a:spLocks noGrp="1"/>
          </p:cNvSpPr>
          <p:nvPr>
            <p:ph type="body" sz="quarter" idx="13"/>
          </p:nvPr>
        </p:nvSpPr>
        <p:spPr>
          <a:xfrm>
            <a:off x="675216" y="2270376"/>
            <a:ext cx="3329136" cy="343150"/>
          </a:xfrm>
        </p:spPr>
        <p:txBody>
          <a:bodyPr>
            <a:normAutofit/>
          </a:bodyPr>
          <a:lstStyle>
            <a:lvl1pPr marL="0" indent="0">
              <a:buNone/>
              <a:defRPr sz="1800">
                <a:solidFill>
                  <a:schemeClr val="bg1"/>
                </a:solidFill>
              </a:defRPr>
            </a:lvl1pPr>
          </a:lstStyle>
          <a:p>
            <a:pPr lvl="0"/>
            <a:r>
              <a:rPr lang="en-GB"/>
              <a:t>Click to edit Master</a:t>
            </a:r>
            <a:endParaRPr lang="en-US"/>
          </a:p>
        </p:txBody>
      </p:sp>
      <p:sp>
        <p:nvSpPr>
          <p:cNvPr id="3" name="Title 2"/>
          <p:cNvSpPr>
            <a:spLocks noGrp="1"/>
          </p:cNvSpPr>
          <p:nvPr>
            <p:ph type="title"/>
          </p:nvPr>
        </p:nvSpPr>
        <p:spPr/>
        <p:txBody>
          <a:bodyPr/>
          <a:lstStyle/>
          <a:p>
            <a:r>
              <a:rPr lang="en-GB"/>
              <a:t>Click to edit Master title style</a:t>
            </a:r>
            <a:endParaRPr lang="en-US"/>
          </a:p>
        </p:txBody>
      </p:sp>
      <p:sp>
        <p:nvSpPr>
          <p:cNvPr id="4" name="Date Placeholder 3"/>
          <p:cNvSpPr>
            <a:spLocks noGrp="1"/>
          </p:cNvSpPr>
          <p:nvPr>
            <p:ph type="dt" sz="half" idx="14"/>
          </p:nvPr>
        </p:nvSpPr>
        <p:spPr/>
        <p:txBody>
          <a:bodyPr/>
          <a:lstStyle>
            <a:lvl1pPr>
              <a:defRPr>
                <a:solidFill>
                  <a:srgbClr val="1189AD"/>
                </a:solidFill>
              </a:defRPr>
            </a:lvl1pPr>
          </a:lstStyle>
          <a:p>
            <a:r>
              <a:rPr lang="en-US"/>
              <a:t>V1.0 dated 06OCT2022</a:t>
            </a:r>
          </a:p>
        </p:txBody>
      </p:sp>
      <p:sp>
        <p:nvSpPr>
          <p:cNvPr id="6" name="Footer Placeholder 5"/>
          <p:cNvSpPr>
            <a:spLocks noGrp="1"/>
          </p:cNvSpPr>
          <p:nvPr>
            <p:ph type="ftr" sz="quarter" idx="15"/>
          </p:nvPr>
        </p:nvSpPr>
        <p:spPr/>
        <p:txBody>
          <a:bodyPr/>
          <a:lstStyle/>
          <a:p>
            <a:r>
              <a:rPr lang="en-US"/>
              <a:t>WHEAT INTERNATIONAL TRIAL (UK) Training Slides | IRAS 309894 | V2.0 07AUG23</a:t>
            </a:r>
          </a:p>
        </p:txBody>
      </p:sp>
      <p:sp>
        <p:nvSpPr>
          <p:cNvPr id="7" name="Slide Number Placeholder 6"/>
          <p:cNvSpPr>
            <a:spLocks noGrp="1"/>
          </p:cNvSpPr>
          <p:nvPr>
            <p:ph type="sldNum" sz="quarter" idx="16"/>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2492458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V1.0 dated 06OCT2022</a:t>
            </a:r>
            <a:endParaRPr lang="en-GB"/>
          </a:p>
        </p:txBody>
      </p:sp>
      <p:sp>
        <p:nvSpPr>
          <p:cNvPr id="5" name="Footer Placeholder 4"/>
          <p:cNvSpPr>
            <a:spLocks noGrp="1"/>
          </p:cNvSpPr>
          <p:nvPr>
            <p:ph type="ftr" sz="quarter" idx="11"/>
          </p:nvPr>
        </p:nvSpPr>
        <p:spPr/>
        <p:txBody>
          <a:bodyPr/>
          <a:lstStyle/>
          <a:p>
            <a:r>
              <a:rPr lang="en-US"/>
              <a:t>WHEAT INTERNATIONAL TRIAL (UK) Training Slides | IRAS 309894 | V2.0 07AUG23</a:t>
            </a:r>
            <a:endParaRPr lang="en-GB"/>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17760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 Slide PURPLE">
    <p:spTree>
      <p:nvGrpSpPr>
        <p:cNvPr id="1" name=""/>
        <p:cNvGrpSpPr/>
        <p:nvPr/>
      </p:nvGrpSpPr>
      <p:grpSpPr>
        <a:xfrm>
          <a:off x="0" y="0"/>
          <a:ext cx="0" cy="0"/>
          <a:chOff x="0" y="0"/>
          <a:chExt cx="0" cy="0"/>
        </a:xfrm>
      </p:grpSpPr>
      <p:sp>
        <p:nvSpPr>
          <p:cNvPr id="12" name="Content Placeholder 3"/>
          <p:cNvSpPr>
            <a:spLocks noGrp="1"/>
          </p:cNvSpPr>
          <p:nvPr>
            <p:ph sz="half" idx="2"/>
          </p:nvPr>
        </p:nvSpPr>
        <p:spPr>
          <a:xfrm>
            <a:off x="662517" y="2817896"/>
            <a:ext cx="5321301" cy="32544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5"/>
          <p:cNvSpPr>
            <a:spLocks noGrp="1"/>
          </p:cNvSpPr>
          <p:nvPr>
            <p:ph sz="quarter" idx="4"/>
          </p:nvPr>
        </p:nvSpPr>
        <p:spPr>
          <a:xfrm>
            <a:off x="6188499" y="2817896"/>
            <a:ext cx="5336116" cy="32544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81881"/>
            <a:ext cx="12191959" cy="714023"/>
          </a:xfrm>
          <a:prstGeom prst="rect">
            <a:avLst/>
          </a:prstGeom>
        </p:spPr>
      </p:pic>
      <p:sp>
        <p:nvSpPr>
          <p:cNvPr id="14" name="Text Placeholder 4"/>
          <p:cNvSpPr>
            <a:spLocks noGrp="1"/>
          </p:cNvSpPr>
          <p:nvPr>
            <p:ph type="body" sz="quarter" idx="13"/>
          </p:nvPr>
        </p:nvSpPr>
        <p:spPr>
          <a:xfrm>
            <a:off x="554590" y="1533211"/>
            <a:ext cx="3329136" cy="343150"/>
          </a:xfrm>
        </p:spPr>
        <p:txBody>
          <a:bodyPr>
            <a:normAutofit/>
          </a:bodyPr>
          <a:lstStyle>
            <a:lvl1pPr marL="0" indent="0">
              <a:buNone/>
              <a:defRPr sz="1800">
                <a:solidFill>
                  <a:schemeClr val="bg1"/>
                </a:solidFill>
              </a:defRPr>
            </a:lvl1pPr>
          </a:lstStyle>
          <a:p>
            <a:pPr lvl="0"/>
            <a:r>
              <a:rPr lang="en-GB"/>
              <a:t>Click to edit Master</a:t>
            </a:r>
            <a:endParaRPr lang="en-US"/>
          </a:p>
        </p:txBody>
      </p:sp>
      <p:sp>
        <p:nvSpPr>
          <p:cNvPr id="4" name="Title 3"/>
          <p:cNvSpPr>
            <a:spLocks noGrp="1"/>
          </p:cNvSpPr>
          <p:nvPr>
            <p:ph type="title"/>
          </p:nvPr>
        </p:nvSpPr>
        <p:spPr/>
        <p:txBody>
          <a:bodyPr/>
          <a:lstStyle/>
          <a:p>
            <a:r>
              <a:rPr lang="en-GB"/>
              <a:t>Click to edit Master title style</a:t>
            </a:r>
            <a:endParaRPr lang="en-US"/>
          </a:p>
        </p:txBody>
      </p:sp>
      <p:sp>
        <p:nvSpPr>
          <p:cNvPr id="6" name="Text Placeholder 5"/>
          <p:cNvSpPr>
            <a:spLocks noGrp="1"/>
          </p:cNvSpPr>
          <p:nvPr>
            <p:ph type="body" sz="quarter" idx="14"/>
          </p:nvPr>
        </p:nvSpPr>
        <p:spPr>
          <a:xfrm>
            <a:off x="667343" y="2146425"/>
            <a:ext cx="10857272" cy="520950"/>
          </a:xfrm>
        </p:spPr>
        <p:txBody>
          <a:bodyPr>
            <a:normAutofit/>
          </a:bodyPr>
          <a:lstStyle>
            <a:lvl1pPr marL="0" indent="0">
              <a:buNone/>
              <a:defRPr sz="2400"/>
            </a:lvl1pPr>
          </a:lstStyle>
          <a:p>
            <a:pPr lvl="0"/>
            <a:r>
              <a:rPr lang="en-GB"/>
              <a:t>Click to edit Master text styles</a:t>
            </a:r>
            <a:endParaRPr lang="en-US"/>
          </a:p>
        </p:txBody>
      </p:sp>
      <p:sp>
        <p:nvSpPr>
          <p:cNvPr id="9" name="Date Placeholder 8"/>
          <p:cNvSpPr>
            <a:spLocks noGrp="1"/>
          </p:cNvSpPr>
          <p:nvPr>
            <p:ph type="dt" sz="half" idx="15"/>
          </p:nvPr>
        </p:nvSpPr>
        <p:spPr/>
        <p:txBody>
          <a:bodyPr/>
          <a:lstStyle>
            <a:lvl1pPr>
              <a:defRPr>
                <a:solidFill>
                  <a:srgbClr val="1189AD"/>
                </a:solidFill>
              </a:defRPr>
            </a:lvl1pPr>
          </a:lstStyle>
          <a:p>
            <a:r>
              <a:rPr lang="en-US"/>
              <a:t>V1.0 dated 06OCT2022</a:t>
            </a:r>
          </a:p>
        </p:txBody>
      </p:sp>
      <p:sp>
        <p:nvSpPr>
          <p:cNvPr id="15" name="Footer Placeholder 14"/>
          <p:cNvSpPr>
            <a:spLocks noGrp="1"/>
          </p:cNvSpPr>
          <p:nvPr>
            <p:ph type="ftr" sz="quarter" idx="16"/>
          </p:nvPr>
        </p:nvSpPr>
        <p:spPr/>
        <p:txBody>
          <a:bodyPr/>
          <a:lstStyle/>
          <a:p>
            <a:r>
              <a:rPr lang="en-US"/>
              <a:t>WHEAT INTERNATIONAL TRIAL (UK) Training Slides | IRAS 309894 | V2.0 07AUG23</a:t>
            </a:r>
          </a:p>
        </p:txBody>
      </p:sp>
      <p:sp>
        <p:nvSpPr>
          <p:cNvPr id="16" name="Slide Number Placeholder 15"/>
          <p:cNvSpPr>
            <a:spLocks noGrp="1"/>
          </p:cNvSpPr>
          <p:nvPr>
            <p:ph type="sldNum" sz="quarter" idx="17"/>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395857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slide IMPERIAL">
    <p:spTree>
      <p:nvGrpSpPr>
        <p:cNvPr id="1" name=""/>
        <p:cNvGrpSpPr/>
        <p:nvPr/>
      </p:nvGrpSpPr>
      <p:grpSpPr>
        <a:xfrm>
          <a:off x="0" y="0"/>
          <a:ext cx="0" cy="0"/>
          <a:chOff x="0" y="0"/>
          <a:chExt cx="0" cy="0"/>
        </a:xfrm>
      </p:grpSpPr>
      <p:sp>
        <p:nvSpPr>
          <p:cNvPr id="10" name="Rounded Rectangle 9"/>
          <p:cNvSpPr/>
          <p:nvPr userDrawn="1"/>
        </p:nvSpPr>
        <p:spPr>
          <a:xfrm>
            <a:off x="675217" y="1803462"/>
            <a:ext cx="4727089" cy="4463555"/>
          </a:xfrm>
          <a:prstGeom prst="roundRect">
            <a:avLst>
              <a:gd name="adj" fmla="val 525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9" name="Content Placeholder 3"/>
          <p:cNvSpPr>
            <a:spLocks noGrp="1"/>
          </p:cNvSpPr>
          <p:nvPr>
            <p:ph sz="half" idx="13"/>
          </p:nvPr>
        </p:nvSpPr>
        <p:spPr>
          <a:xfrm>
            <a:off x="870602" y="2227963"/>
            <a:ext cx="4349060" cy="3898200"/>
          </a:xfrm>
        </p:spPr>
        <p:txBody>
          <a:bodyPr/>
          <a:lstStyle>
            <a:lvl1pPr>
              <a:defRPr sz="24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4"/>
          </p:nvPr>
        </p:nvSpPr>
        <p:spPr/>
        <p:txBody>
          <a:bodyPr/>
          <a:lstStyle>
            <a:lvl1pPr>
              <a:defRPr>
                <a:solidFill>
                  <a:srgbClr val="1189AD"/>
                </a:solidFill>
              </a:defRPr>
            </a:lvl1pPr>
          </a:lstStyle>
          <a:p>
            <a:r>
              <a:rPr lang="en-US"/>
              <a:t>V1.0 dated 06OCT2022</a:t>
            </a:r>
          </a:p>
        </p:txBody>
      </p:sp>
      <p:sp>
        <p:nvSpPr>
          <p:cNvPr id="11" name="Footer Placeholder 10"/>
          <p:cNvSpPr>
            <a:spLocks noGrp="1"/>
          </p:cNvSpPr>
          <p:nvPr>
            <p:ph type="ftr" sz="quarter" idx="15"/>
          </p:nvPr>
        </p:nvSpPr>
        <p:spPr/>
        <p:txBody>
          <a:bodyPr/>
          <a:lstStyle/>
          <a:p>
            <a:r>
              <a:rPr lang="en-US"/>
              <a:t>WHEAT INTERNATIONAL TRIAL (UK) Training Slides | IRAS 309894 | V2.0 07AUG23</a:t>
            </a:r>
          </a:p>
        </p:txBody>
      </p:sp>
      <p:sp>
        <p:nvSpPr>
          <p:cNvPr id="12" name="Slide Number Placeholder 11"/>
          <p:cNvSpPr>
            <a:spLocks noGrp="1"/>
          </p:cNvSpPr>
          <p:nvPr>
            <p:ph type="sldNum" sz="quarter" idx="16"/>
          </p:nvPr>
        </p:nvSpPr>
        <p:spPr/>
        <p:txBody>
          <a:bodyPr/>
          <a:lstStyle>
            <a:lvl1pPr>
              <a:defRPr>
                <a:solidFill>
                  <a:srgbClr val="1189AD"/>
                </a:solidFill>
              </a:defRPr>
            </a:lvl1pPr>
          </a:lstStyle>
          <a:p>
            <a:fld id="{D66DBF57-1139-D04F-B677-BBD24669182F}" type="slidenum">
              <a:rPr lang="en-US" smtClean="0"/>
              <a:pPr/>
              <a:t>‹#›</a:t>
            </a:fld>
            <a:endParaRPr lang="en-US"/>
          </a:p>
        </p:txBody>
      </p:sp>
      <p:sp>
        <p:nvSpPr>
          <p:cNvPr id="13" name="Title 12"/>
          <p:cNvSpPr>
            <a:spLocks noGrp="1"/>
          </p:cNvSpPr>
          <p:nvPr>
            <p:ph type="title"/>
          </p:nvPr>
        </p:nvSpPr>
        <p:spPr/>
        <p:txBody>
          <a:bodyPr/>
          <a:lstStyle/>
          <a:p>
            <a:r>
              <a:rPr lang="en-GB"/>
              <a:t>Click to edit Master title style</a:t>
            </a:r>
            <a:endParaRPr lang="en-US"/>
          </a:p>
        </p:txBody>
      </p:sp>
      <p:sp>
        <p:nvSpPr>
          <p:cNvPr id="16" name="Picture Placeholder 2"/>
          <p:cNvSpPr>
            <a:spLocks noGrp="1"/>
          </p:cNvSpPr>
          <p:nvPr>
            <p:ph type="pic" idx="1"/>
          </p:nvPr>
        </p:nvSpPr>
        <p:spPr>
          <a:xfrm>
            <a:off x="5846458" y="3429003"/>
            <a:ext cx="5683028" cy="26971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ext Placeholder 3"/>
          <p:cNvSpPr>
            <a:spLocks noGrp="1"/>
          </p:cNvSpPr>
          <p:nvPr>
            <p:ph type="body" sz="half" idx="2"/>
          </p:nvPr>
        </p:nvSpPr>
        <p:spPr>
          <a:xfrm>
            <a:off x="5846458" y="2227965"/>
            <a:ext cx="5683028" cy="1098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8" name="Text Placeholder 14"/>
          <p:cNvSpPr>
            <a:spLocks noGrp="1"/>
          </p:cNvSpPr>
          <p:nvPr>
            <p:ph type="body" sz="quarter" idx="17"/>
          </p:nvPr>
        </p:nvSpPr>
        <p:spPr>
          <a:xfrm>
            <a:off x="5846450" y="1803400"/>
            <a:ext cx="5683215" cy="368300"/>
          </a:xfrm>
        </p:spPr>
        <p:txBody>
          <a:bodyPr>
            <a:normAutofit/>
          </a:bodyPr>
          <a:lstStyle>
            <a:lvl1pPr marL="0" indent="0">
              <a:buNone/>
              <a:defRPr sz="2400">
                <a:solidFill>
                  <a:schemeClr val="tx1"/>
                </a:solidFill>
              </a:defRPr>
            </a:lvl1pPr>
          </a:lstStyle>
          <a:p>
            <a:pPr lvl="0"/>
            <a:r>
              <a:rPr lang="en-GB"/>
              <a:t>Click to edit</a:t>
            </a:r>
            <a:endParaRPr lang="en-US"/>
          </a:p>
        </p:txBody>
      </p:sp>
    </p:spTree>
    <p:extLst>
      <p:ext uri="{BB962C8B-B14F-4D97-AF65-F5344CB8AC3E}">
        <p14:creationId xmlns:p14="http://schemas.microsoft.com/office/powerpoint/2010/main" val="195029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V1.0 dated 06OCT2022</a:t>
            </a:r>
          </a:p>
        </p:txBody>
      </p:sp>
      <p:sp>
        <p:nvSpPr>
          <p:cNvPr id="6" name="Footer Placeholder 5"/>
          <p:cNvSpPr>
            <a:spLocks noGrp="1"/>
          </p:cNvSpPr>
          <p:nvPr>
            <p:ph type="ftr" sz="quarter" idx="11"/>
          </p:nvPr>
        </p:nvSpPr>
        <p:spPr/>
        <p:txBody>
          <a:bodyPr/>
          <a:lstStyle/>
          <a:p>
            <a:r>
              <a:rPr lang="en-US"/>
              <a:t>WHEAT INTERNATIONAL TRIAL (UK) Training Slides | IRAS 309894 | V2.0 07AUG23</a:t>
            </a:r>
          </a:p>
        </p:txBody>
      </p:sp>
      <p:sp>
        <p:nvSpPr>
          <p:cNvPr id="7" name="Slide Number Placeholder 6"/>
          <p:cNvSpPr>
            <a:spLocks noGrp="1"/>
          </p:cNvSpPr>
          <p:nvPr>
            <p:ph type="sldNum" sz="quarter" idx="12"/>
          </p:nvPr>
        </p:nvSpPr>
        <p:spPr/>
        <p:txBody>
          <a:bodyPr/>
          <a:lstStyle/>
          <a:p>
            <a:fld id="{D66DBF57-1139-D04F-B677-BBD24669182F}" type="slidenum">
              <a:rPr lang="en-US" smtClean="0"/>
              <a:pPr/>
              <a:t>‹#›</a:t>
            </a:fld>
            <a:endParaRPr lang="en-US"/>
          </a:p>
        </p:txBody>
      </p:sp>
    </p:spTree>
    <p:extLst>
      <p:ext uri="{BB962C8B-B14F-4D97-AF65-F5344CB8AC3E}">
        <p14:creationId xmlns:p14="http://schemas.microsoft.com/office/powerpoint/2010/main" val="234603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IMPERIAL">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2734343"/>
            <a:ext cx="12191996" cy="3164028"/>
          </a:xfrm>
          <a:prstGeom prst="rect">
            <a:avLst/>
          </a:prstGeom>
        </p:spPr>
      </p:pic>
      <p:sp>
        <p:nvSpPr>
          <p:cNvPr id="22" name="Picture Placeholder 2"/>
          <p:cNvSpPr>
            <a:spLocks noGrp="1"/>
          </p:cNvSpPr>
          <p:nvPr>
            <p:ph type="pic" idx="10"/>
          </p:nvPr>
        </p:nvSpPr>
        <p:spPr>
          <a:xfrm>
            <a:off x="4004351" y="3175000"/>
            <a:ext cx="2706596"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 y="2010339"/>
            <a:ext cx="12191976" cy="714024"/>
          </a:xfrm>
          <a:prstGeom prst="rect">
            <a:avLst/>
          </a:prstGeom>
        </p:spPr>
      </p:pic>
      <p:sp>
        <p:nvSpPr>
          <p:cNvPr id="26" name="Subtitle 2"/>
          <p:cNvSpPr>
            <a:spLocks noGrp="1"/>
          </p:cNvSpPr>
          <p:nvPr>
            <p:ph type="subTitle" idx="1" hasCustomPrompt="1"/>
          </p:nvPr>
        </p:nvSpPr>
        <p:spPr>
          <a:xfrm>
            <a:off x="675217" y="3175000"/>
            <a:ext cx="3137203" cy="1551052"/>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 Click to edit Master subtitle style</a:t>
            </a:r>
            <a:endParaRPr lang="en-US"/>
          </a:p>
          <a:p>
            <a:endParaRPr lang="en-US"/>
          </a:p>
        </p:txBody>
      </p:sp>
      <p:sp>
        <p:nvSpPr>
          <p:cNvPr id="35" name="Picture Placeholder 2"/>
          <p:cNvSpPr>
            <a:spLocks noGrp="1"/>
          </p:cNvSpPr>
          <p:nvPr>
            <p:ph type="pic" idx="11"/>
          </p:nvPr>
        </p:nvSpPr>
        <p:spPr>
          <a:xfrm>
            <a:off x="6710947" y="3175000"/>
            <a:ext cx="2771720"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6" name="Picture Placeholder 2"/>
          <p:cNvSpPr>
            <a:spLocks noGrp="1"/>
          </p:cNvSpPr>
          <p:nvPr>
            <p:ph type="pic" idx="12"/>
          </p:nvPr>
        </p:nvSpPr>
        <p:spPr>
          <a:xfrm>
            <a:off x="9482668" y="3175000"/>
            <a:ext cx="2709333"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p:cNvSpPr>
            <a:spLocks noGrp="1"/>
          </p:cNvSpPr>
          <p:nvPr>
            <p:ph type="body" sz="quarter" idx="13"/>
          </p:nvPr>
        </p:nvSpPr>
        <p:spPr>
          <a:xfrm>
            <a:off x="675216" y="2270376"/>
            <a:ext cx="3329136" cy="343150"/>
          </a:xfrm>
        </p:spPr>
        <p:txBody>
          <a:bodyPr>
            <a:normAutofit/>
          </a:bodyPr>
          <a:lstStyle>
            <a:lvl1pPr marL="0" indent="0">
              <a:buNone/>
              <a:defRPr sz="1800">
                <a:solidFill>
                  <a:schemeClr val="bg1"/>
                </a:solidFill>
              </a:defRPr>
            </a:lvl1pPr>
          </a:lstStyle>
          <a:p>
            <a:pPr lvl="0"/>
            <a:r>
              <a:rPr lang="en-GB"/>
              <a:t>Click to edit Master</a:t>
            </a:r>
            <a:endParaRPr lang="en-US"/>
          </a:p>
        </p:txBody>
      </p:sp>
      <p:sp>
        <p:nvSpPr>
          <p:cNvPr id="3" name="Title 2"/>
          <p:cNvSpPr>
            <a:spLocks noGrp="1"/>
          </p:cNvSpPr>
          <p:nvPr>
            <p:ph type="title"/>
          </p:nvPr>
        </p:nvSpPr>
        <p:spPr/>
        <p:txBody>
          <a:bodyPr/>
          <a:lstStyle/>
          <a:p>
            <a:r>
              <a:rPr lang="en-GB"/>
              <a:t>Click to edit Master title style</a:t>
            </a:r>
            <a:endParaRPr lang="en-US"/>
          </a:p>
        </p:txBody>
      </p:sp>
      <p:sp>
        <p:nvSpPr>
          <p:cNvPr id="4" name="Date Placeholder 3"/>
          <p:cNvSpPr>
            <a:spLocks noGrp="1"/>
          </p:cNvSpPr>
          <p:nvPr>
            <p:ph type="dt" sz="half" idx="14"/>
          </p:nvPr>
        </p:nvSpPr>
        <p:spPr/>
        <p:txBody>
          <a:bodyPr/>
          <a:lstStyle>
            <a:lvl1pPr>
              <a:defRPr>
                <a:solidFill>
                  <a:srgbClr val="1189AD"/>
                </a:solidFill>
              </a:defRPr>
            </a:lvl1pPr>
          </a:lstStyle>
          <a:p>
            <a:r>
              <a:rPr lang="en-US"/>
              <a:t>V1.0 dated 06OCT2022</a:t>
            </a:r>
          </a:p>
        </p:txBody>
      </p:sp>
      <p:sp>
        <p:nvSpPr>
          <p:cNvPr id="6" name="Footer Placeholder 5"/>
          <p:cNvSpPr>
            <a:spLocks noGrp="1"/>
          </p:cNvSpPr>
          <p:nvPr>
            <p:ph type="ftr" sz="quarter" idx="15"/>
          </p:nvPr>
        </p:nvSpPr>
        <p:spPr/>
        <p:txBody>
          <a:bodyPr/>
          <a:lstStyle/>
          <a:p>
            <a:r>
              <a:rPr lang="en-US"/>
              <a:t>WHEAT INTERNATIONAL TRIAL (UK) Training Slides | IRAS 309894 | V2.0 07AUG23</a:t>
            </a:r>
          </a:p>
        </p:txBody>
      </p:sp>
      <p:sp>
        <p:nvSpPr>
          <p:cNvPr id="7" name="Slide Number Placeholder 6"/>
          <p:cNvSpPr>
            <a:spLocks noGrp="1"/>
          </p:cNvSpPr>
          <p:nvPr>
            <p:ph type="sldNum" sz="quarter" idx="16"/>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46130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2734343"/>
            <a:ext cx="12191996" cy="3164028"/>
          </a:xfrm>
          <a:prstGeom prst="rect">
            <a:avLst/>
          </a:prstGeom>
        </p:spPr>
      </p:pic>
      <p:sp>
        <p:nvSpPr>
          <p:cNvPr id="22" name="Picture Placeholder 2"/>
          <p:cNvSpPr>
            <a:spLocks noGrp="1"/>
          </p:cNvSpPr>
          <p:nvPr>
            <p:ph type="pic" idx="10"/>
          </p:nvPr>
        </p:nvSpPr>
        <p:spPr>
          <a:xfrm>
            <a:off x="4004351" y="3175000"/>
            <a:ext cx="2706596"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 y="2010342"/>
            <a:ext cx="12191976" cy="714025"/>
          </a:xfrm>
          <a:prstGeom prst="rect">
            <a:avLst/>
          </a:prstGeom>
        </p:spPr>
      </p:pic>
      <p:sp>
        <p:nvSpPr>
          <p:cNvPr id="26" name="Subtitle 2"/>
          <p:cNvSpPr>
            <a:spLocks noGrp="1"/>
          </p:cNvSpPr>
          <p:nvPr>
            <p:ph type="subTitle" idx="1" hasCustomPrompt="1"/>
          </p:nvPr>
        </p:nvSpPr>
        <p:spPr>
          <a:xfrm>
            <a:off x="675217" y="3175000"/>
            <a:ext cx="3137203" cy="1551052"/>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 Click to edit Master subtitle style</a:t>
            </a:r>
            <a:endParaRPr lang="en-US"/>
          </a:p>
          <a:p>
            <a:endParaRPr lang="en-US"/>
          </a:p>
        </p:txBody>
      </p:sp>
      <p:sp>
        <p:nvSpPr>
          <p:cNvPr id="35" name="Picture Placeholder 2"/>
          <p:cNvSpPr>
            <a:spLocks noGrp="1"/>
          </p:cNvSpPr>
          <p:nvPr>
            <p:ph type="pic" idx="11"/>
          </p:nvPr>
        </p:nvSpPr>
        <p:spPr>
          <a:xfrm>
            <a:off x="6710947" y="3175000"/>
            <a:ext cx="2771720"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6" name="Picture Placeholder 2"/>
          <p:cNvSpPr>
            <a:spLocks noGrp="1"/>
          </p:cNvSpPr>
          <p:nvPr>
            <p:ph type="pic" idx="12"/>
          </p:nvPr>
        </p:nvSpPr>
        <p:spPr>
          <a:xfrm>
            <a:off x="9482668" y="3175000"/>
            <a:ext cx="2709333"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p:cNvSpPr>
            <a:spLocks noGrp="1"/>
          </p:cNvSpPr>
          <p:nvPr>
            <p:ph type="body" sz="quarter" idx="13"/>
          </p:nvPr>
        </p:nvSpPr>
        <p:spPr>
          <a:xfrm>
            <a:off x="675216" y="2270376"/>
            <a:ext cx="3329136" cy="343150"/>
          </a:xfrm>
        </p:spPr>
        <p:txBody>
          <a:bodyPr>
            <a:normAutofit/>
          </a:bodyPr>
          <a:lstStyle>
            <a:lvl1pPr marL="0" indent="0">
              <a:buNone/>
              <a:defRPr sz="1800">
                <a:solidFill>
                  <a:schemeClr val="bg1"/>
                </a:solidFill>
              </a:defRPr>
            </a:lvl1pPr>
          </a:lstStyle>
          <a:p>
            <a:pPr lvl="0"/>
            <a:r>
              <a:rPr lang="en-GB"/>
              <a:t>Click to edit Master</a:t>
            </a:r>
            <a:endParaRPr lang="en-US"/>
          </a:p>
        </p:txBody>
      </p:sp>
      <p:sp>
        <p:nvSpPr>
          <p:cNvPr id="3" name="Title 2"/>
          <p:cNvSpPr>
            <a:spLocks noGrp="1"/>
          </p:cNvSpPr>
          <p:nvPr>
            <p:ph type="title"/>
          </p:nvPr>
        </p:nvSpPr>
        <p:spPr/>
        <p:txBody>
          <a:bodyPr/>
          <a:lstStyle/>
          <a:p>
            <a:r>
              <a:rPr lang="en-GB"/>
              <a:t>Click to edit Master title style</a:t>
            </a:r>
            <a:endParaRPr lang="en-US"/>
          </a:p>
        </p:txBody>
      </p:sp>
      <p:sp>
        <p:nvSpPr>
          <p:cNvPr id="4" name="Date Placeholder 3"/>
          <p:cNvSpPr>
            <a:spLocks noGrp="1"/>
          </p:cNvSpPr>
          <p:nvPr>
            <p:ph type="dt" sz="half" idx="14"/>
          </p:nvPr>
        </p:nvSpPr>
        <p:spPr/>
        <p:txBody>
          <a:bodyPr/>
          <a:lstStyle>
            <a:lvl1pPr>
              <a:defRPr>
                <a:solidFill>
                  <a:srgbClr val="1189AD"/>
                </a:solidFill>
              </a:defRPr>
            </a:lvl1pPr>
          </a:lstStyle>
          <a:p>
            <a:r>
              <a:rPr lang="en-US"/>
              <a:t>V1.0 dated 06OCT2022</a:t>
            </a:r>
          </a:p>
        </p:txBody>
      </p:sp>
      <p:sp>
        <p:nvSpPr>
          <p:cNvPr id="6" name="Footer Placeholder 5"/>
          <p:cNvSpPr>
            <a:spLocks noGrp="1"/>
          </p:cNvSpPr>
          <p:nvPr>
            <p:ph type="ftr" sz="quarter" idx="15"/>
          </p:nvPr>
        </p:nvSpPr>
        <p:spPr/>
        <p:txBody>
          <a:bodyPr/>
          <a:lstStyle/>
          <a:p>
            <a:r>
              <a:rPr lang="en-US"/>
              <a:t>WHEAT INTERNATIONAL TRIAL (UK) Training Slides | IRAS 309894 | V2.0 07AUG23</a:t>
            </a:r>
          </a:p>
        </p:txBody>
      </p:sp>
      <p:sp>
        <p:nvSpPr>
          <p:cNvPr id="7" name="Slide Number Placeholder 6"/>
          <p:cNvSpPr>
            <a:spLocks noGrp="1"/>
          </p:cNvSpPr>
          <p:nvPr>
            <p:ph type="sldNum" sz="quarter" idx="16"/>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278605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SEAGLASS">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2734343"/>
            <a:ext cx="12191996" cy="3164028"/>
          </a:xfrm>
          <a:prstGeom prst="rect">
            <a:avLst/>
          </a:prstGeom>
        </p:spPr>
      </p:pic>
      <p:sp>
        <p:nvSpPr>
          <p:cNvPr id="22" name="Picture Placeholder 2"/>
          <p:cNvSpPr>
            <a:spLocks noGrp="1"/>
          </p:cNvSpPr>
          <p:nvPr>
            <p:ph type="pic" idx="10"/>
          </p:nvPr>
        </p:nvSpPr>
        <p:spPr>
          <a:xfrm>
            <a:off x="4004351" y="3175000"/>
            <a:ext cx="2706596"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 y="2010339"/>
            <a:ext cx="12191959" cy="714024"/>
          </a:xfrm>
          <a:prstGeom prst="rect">
            <a:avLst/>
          </a:prstGeom>
        </p:spPr>
      </p:pic>
      <p:sp>
        <p:nvSpPr>
          <p:cNvPr id="26" name="Subtitle 2"/>
          <p:cNvSpPr>
            <a:spLocks noGrp="1"/>
          </p:cNvSpPr>
          <p:nvPr>
            <p:ph type="subTitle" idx="1" hasCustomPrompt="1"/>
          </p:nvPr>
        </p:nvSpPr>
        <p:spPr>
          <a:xfrm>
            <a:off x="675217" y="3175000"/>
            <a:ext cx="3137203" cy="1551052"/>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 Click to edit Master subtitle style</a:t>
            </a:r>
            <a:endParaRPr lang="en-US"/>
          </a:p>
          <a:p>
            <a:endParaRPr lang="en-US"/>
          </a:p>
        </p:txBody>
      </p:sp>
      <p:sp>
        <p:nvSpPr>
          <p:cNvPr id="35" name="Picture Placeholder 2"/>
          <p:cNvSpPr>
            <a:spLocks noGrp="1"/>
          </p:cNvSpPr>
          <p:nvPr>
            <p:ph type="pic" idx="11"/>
          </p:nvPr>
        </p:nvSpPr>
        <p:spPr>
          <a:xfrm>
            <a:off x="6710947" y="3175000"/>
            <a:ext cx="2771720"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6" name="Picture Placeholder 2"/>
          <p:cNvSpPr>
            <a:spLocks noGrp="1"/>
          </p:cNvSpPr>
          <p:nvPr>
            <p:ph type="pic" idx="12"/>
          </p:nvPr>
        </p:nvSpPr>
        <p:spPr>
          <a:xfrm>
            <a:off x="9482668" y="3175000"/>
            <a:ext cx="2709333"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p:cNvSpPr>
            <a:spLocks noGrp="1"/>
          </p:cNvSpPr>
          <p:nvPr>
            <p:ph type="body" sz="quarter" idx="13"/>
          </p:nvPr>
        </p:nvSpPr>
        <p:spPr>
          <a:xfrm>
            <a:off x="675216" y="2270376"/>
            <a:ext cx="3329136" cy="343150"/>
          </a:xfrm>
        </p:spPr>
        <p:txBody>
          <a:bodyPr>
            <a:normAutofit/>
          </a:bodyPr>
          <a:lstStyle>
            <a:lvl1pPr marL="0" indent="0">
              <a:buNone/>
              <a:defRPr sz="1800">
                <a:solidFill>
                  <a:schemeClr val="bg1"/>
                </a:solidFill>
              </a:defRPr>
            </a:lvl1pPr>
          </a:lstStyle>
          <a:p>
            <a:pPr lvl="0"/>
            <a:r>
              <a:rPr lang="en-GB"/>
              <a:t>Click to edit Master</a:t>
            </a:r>
            <a:endParaRPr lang="en-US"/>
          </a:p>
        </p:txBody>
      </p:sp>
      <p:sp>
        <p:nvSpPr>
          <p:cNvPr id="3" name="Title 2"/>
          <p:cNvSpPr>
            <a:spLocks noGrp="1"/>
          </p:cNvSpPr>
          <p:nvPr>
            <p:ph type="title"/>
          </p:nvPr>
        </p:nvSpPr>
        <p:spPr/>
        <p:txBody>
          <a:bodyPr/>
          <a:lstStyle/>
          <a:p>
            <a:r>
              <a:rPr lang="en-GB"/>
              <a:t>Click to edit Master title style</a:t>
            </a:r>
            <a:endParaRPr lang="en-US"/>
          </a:p>
        </p:txBody>
      </p:sp>
      <p:sp>
        <p:nvSpPr>
          <p:cNvPr id="4" name="Date Placeholder 3"/>
          <p:cNvSpPr>
            <a:spLocks noGrp="1"/>
          </p:cNvSpPr>
          <p:nvPr>
            <p:ph type="dt" sz="half" idx="14"/>
          </p:nvPr>
        </p:nvSpPr>
        <p:spPr/>
        <p:txBody>
          <a:bodyPr/>
          <a:lstStyle>
            <a:lvl1pPr>
              <a:defRPr>
                <a:solidFill>
                  <a:srgbClr val="1189AD"/>
                </a:solidFill>
              </a:defRPr>
            </a:lvl1pPr>
          </a:lstStyle>
          <a:p>
            <a:r>
              <a:rPr lang="en-US"/>
              <a:t>V1.0 dated 06OCT2022</a:t>
            </a:r>
          </a:p>
        </p:txBody>
      </p:sp>
      <p:sp>
        <p:nvSpPr>
          <p:cNvPr id="6" name="Footer Placeholder 5"/>
          <p:cNvSpPr>
            <a:spLocks noGrp="1"/>
          </p:cNvSpPr>
          <p:nvPr>
            <p:ph type="ftr" sz="quarter" idx="15"/>
          </p:nvPr>
        </p:nvSpPr>
        <p:spPr/>
        <p:txBody>
          <a:bodyPr/>
          <a:lstStyle/>
          <a:p>
            <a:r>
              <a:rPr lang="en-US"/>
              <a:t>WHEAT INTERNATIONAL TRIAL (UK) Training Slides | IRAS 309894 | V2.0 07AUG23</a:t>
            </a:r>
          </a:p>
        </p:txBody>
      </p:sp>
      <p:sp>
        <p:nvSpPr>
          <p:cNvPr id="7" name="Slide Number Placeholder 6"/>
          <p:cNvSpPr>
            <a:spLocks noGrp="1"/>
          </p:cNvSpPr>
          <p:nvPr>
            <p:ph type="sldNum" sz="quarter" idx="16"/>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298935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2734343"/>
            <a:ext cx="12191996" cy="3164028"/>
          </a:xfrm>
          <a:prstGeom prst="rect">
            <a:avLst/>
          </a:prstGeom>
        </p:spPr>
      </p:pic>
      <p:sp>
        <p:nvSpPr>
          <p:cNvPr id="22" name="Picture Placeholder 2"/>
          <p:cNvSpPr>
            <a:spLocks noGrp="1"/>
          </p:cNvSpPr>
          <p:nvPr>
            <p:ph type="pic" idx="10"/>
          </p:nvPr>
        </p:nvSpPr>
        <p:spPr>
          <a:xfrm>
            <a:off x="4004351" y="3175000"/>
            <a:ext cx="2706596"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 y="2010342"/>
            <a:ext cx="12191959" cy="714023"/>
          </a:xfrm>
          <a:prstGeom prst="rect">
            <a:avLst/>
          </a:prstGeom>
        </p:spPr>
      </p:pic>
      <p:sp>
        <p:nvSpPr>
          <p:cNvPr id="26" name="Subtitle 2"/>
          <p:cNvSpPr>
            <a:spLocks noGrp="1"/>
          </p:cNvSpPr>
          <p:nvPr>
            <p:ph type="subTitle" idx="1" hasCustomPrompt="1"/>
          </p:nvPr>
        </p:nvSpPr>
        <p:spPr>
          <a:xfrm>
            <a:off x="675217" y="3175000"/>
            <a:ext cx="3137203" cy="1551052"/>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 Click to edit Master subtitle style</a:t>
            </a:r>
            <a:endParaRPr lang="en-US"/>
          </a:p>
          <a:p>
            <a:endParaRPr lang="en-US"/>
          </a:p>
        </p:txBody>
      </p:sp>
      <p:sp>
        <p:nvSpPr>
          <p:cNvPr id="35" name="Picture Placeholder 2"/>
          <p:cNvSpPr>
            <a:spLocks noGrp="1"/>
          </p:cNvSpPr>
          <p:nvPr>
            <p:ph type="pic" idx="11"/>
          </p:nvPr>
        </p:nvSpPr>
        <p:spPr>
          <a:xfrm>
            <a:off x="6710947" y="3175000"/>
            <a:ext cx="2771720"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6" name="Picture Placeholder 2"/>
          <p:cNvSpPr>
            <a:spLocks noGrp="1"/>
          </p:cNvSpPr>
          <p:nvPr>
            <p:ph type="pic" idx="12"/>
          </p:nvPr>
        </p:nvSpPr>
        <p:spPr>
          <a:xfrm>
            <a:off x="9482668" y="3175000"/>
            <a:ext cx="2709333" cy="1551052"/>
          </a:xfrm>
          <a:solidFill>
            <a:srgbClr val="CECFCD"/>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p:cNvSpPr>
            <a:spLocks noGrp="1"/>
          </p:cNvSpPr>
          <p:nvPr>
            <p:ph type="body" sz="quarter" idx="13"/>
          </p:nvPr>
        </p:nvSpPr>
        <p:spPr>
          <a:xfrm>
            <a:off x="675216" y="2270376"/>
            <a:ext cx="3329136" cy="343150"/>
          </a:xfrm>
        </p:spPr>
        <p:txBody>
          <a:bodyPr>
            <a:normAutofit/>
          </a:bodyPr>
          <a:lstStyle>
            <a:lvl1pPr marL="0" indent="0">
              <a:buNone/>
              <a:defRPr sz="1800">
                <a:solidFill>
                  <a:schemeClr val="bg1"/>
                </a:solidFill>
              </a:defRPr>
            </a:lvl1pPr>
          </a:lstStyle>
          <a:p>
            <a:pPr lvl="0"/>
            <a:r>
              <a:rPr lang="en-GB"/>
              <a:t>Click to edit Master</a:t>
            </a:r>
            <a:endParaRPr lang="en-US"/>
          </a:p>
        </p:txBody>
      </p:sp>
      <p:sp>
        <p:nvSpPr>
          <p:cNvPr id="3" name="Title 2"/>
          <p:cNvSpPr>
            <a:spLocks noGrp="1"/>
          </p:cNvSpPr>
          <p:nvPr>
            <p:ph type="title"/>
          </p:nvPr>
        </p:nvSpPr>
        <p:spPr/>
        <p:txBody>
          <a:bodyPr/>
          <a:lstStyle/>
          <a:p>
            <a:r>
              <a:rPr lang="en-GB"/>
              <a:t>Click to edit Master title style</a:t>
            </a:r>
            <a:endParaRPr lang="en-US"/>
          </a:p>
        </p:txBody>
      </p:sp>
      <p:sp>
        <p:nvSpPr>
          <p:cNvPr id="4" name="Date Placeholder 3"/>
          <p:cNvSpPr>
            <a:spLocks noGrp="1"/>
          </p:cNvSpPr>
          <p:nvPr>
            <p:ph type="dt" sz="half" idx="14"/>
          </p:nvPr>
        </p:nvSpPr>
        <p:spPr/>
        <p:txBody>
          <a:bodyPr/>
          <a:lstStyle>
            <a:lvl1pPr>
              <a:defRPr>
                <a:solidFill>
                  <a:srgbClr val="1189AD"/>
                </a:solidFill>
              </a:defRPr>
            </a:lvl1pPr>
          </a:lstStyle>
          <a:p>
            <a:r>
              <a:rPr lang="en-US"/>
              <a:t>V1.0 dated 06OCT2022</a:t>
            </a:r>
          </a:p>
        </p:txBody>
      </p:sp>
      <p:sp>
        <p:nvSpPr>
          <p:cNvPr id="6" name="Footer Placeholder 5"/>
          <p:cNvSpPr>
            <a:spLocks noGrp="1"/>
          </p:cNvSpPr>
          <p:nvPr>
            <p:ph type="ftr" sz="quarter" idx="15"/>
          </p:nvPr>
        </p:nvSpPr>
        <p:spPr/>
        <p:txBody>
          <a:bodyPr/>
          <a:lstStyle/>
          <a:p>
            <a:r>
              <a:rPr lang="en-US"/>
              <a:t>WHEAT INTERNATIONAL TRIAL (UK) Training Slides | IRAS 309894 | V2.0 07AUG23</a:t>
            </a:r>
          </a:p>
        </p:txBody>
      </p:sp>
      <p:sp>
        <p:nvSpPr>
          <p:cNvPr id="7" name="Slide Number Placeholder 6"/>
          <p:cNvSpPr>
            <a:spLocks noGrp="1"/>
          </p:cNvSpPr>
          <p:nvPr>
            <p:ph type="sldNum" sz="quarter" idx="16"/>
          </p:nvPr>
        </p:nvSpPr>
        <p:spPr/>
        <p:txBody>
          <a:bodyPr/>
          <a:lstStyle>
            <a:lvl1pPr>
              <a:defRPr>
                <a:solidFill>
                  <a:srgbClr val="1189AD"/>
                </a:solidFill>
              </a:defRPr>
            </a:lvl1pPr>
          </a:lstStyle>
          <a:p>
            <a:fld id="{D66DBF57-1139-D04F-B677-BBD24669182F}" type="slidenum">
              <a:rPr lang="en-US" smtClean="0"/>
              <a:pPr/>
              <a:t>‹#›</a:t>
            </a:fld>
            <a:endParaRPr lang="en-US"/>
          </a:p>
        </p:txBody>
      </p:sp>
    </p:spTree>
    <p:extLst>
      <p:ext uri="{BB962C8B-B14F-4D97-AF65-F5344CB8AC3E}">
        <p14:creationId xmlns:p14="http://schemas.microsoft.com/office/powerpoint/2010/main" val="30618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PPT_footer_condensed.jpg"/>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0" y="6209635"/>
            <a:ext cx="12192000" cy="531057"/>
          </a:xfrm>
          <a:prstGeom prst="rect">
            <a:avLst/>
          </a:prstGeom>
        </p:spPr>
      </p:pic>
      <p:pic>
        <p:nvPicPr>
          <p:cNvPr id="13" name="Picture 12" descr="PPT_header_condensed.jpg"/>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0" y="275047"/>
            <a:ext cx="12192000" cy="1213845"/>
          </a:xfrm>
          <a:prstGeom prst="rect">
            <a:avLst/>
          </a:prstGeom>
        </p:spPr>
      </p:pic>
      <p:sp>
        <p:nvSpPr>
          <p:cNvPr id="3" name="Text Placeholder 2"/>
          <p:cNvSpPr>
            <a:spLocks noGrp="1"/>
          </p:cNvSpPr>
          <p:nvPr>
            <p:ph type="body" idx="1"/>
          </p:nvPr>
        </p:nvSpPr>
        <p:spPr>
          <a:xfrm>
            <a:off x="675218" y="1416053"/>
            <a:ext cx="10857273" cy="4646529"/>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6"/>
          <p:cNvSpPr>
            <a:spLocks noGrp="1"/>
          </p:cNvSpPr>
          <p:nvPr>
            <p:ph type="title"/>
          </p:nvPr>
        </p:nvSpPr>
        <p:spPr>
          <a:xfrm>
            <a:off x="2638033" y="294106"/>
            <a:ext cx="8894456" cy="35351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Date Placeholder 7"/>
          <p:cNvSpPr>
            <a:spLocks noGrp="1"/>
          </p:cNvSpPr>
          <p:nvPr>
            <p:ph type="dt" sz="half" idx="2"/>
          </p:nvPr>
        </p:nvSpPr>
        <p:spPr>
          <a:xfrm>
            <a:off x="1260196" y="6537161"/>
            <a:ext cx="896576" cy="184317"/>
          </a:xfrm>
          <a:prstGeom prst="rect">
            <a:avLst/>
          </a:prstGeom>
        </p:spPr>
        <p:txBody>
          <a:bodyPr vert="horz" lIns="91440" tIns="45720" rIns="91440" bIns="45720" rtlCol="0" anchor="ctr"/>
          <a:lstStyle>
            <a:lvl1pPr algn="l">
              <a:defRPr sz="800">
                <a:solidFill>
                  <a:schemeClr val="accent1"/>
                </a:solidFill>
              </a:defRPr>
            </a:lvl1pPr>
          </a:lstStyle>
          <a:p>
            <a:pPr defTabSz="457200"/>
            <a:r>
              <a:rPr lang="en-US">
                <a:solidFill>
                  <a:srgbClr val="1CB4CE"/>
                </a:solidFill>
              </a:rPr>
              <a:t>V1.0 dated 06OCT2022</a:t>
            </a:r>
          </a:p>
        </p:txBody>
      </p:sp>
      <p:sp>
        <p:nvSpPr>
          <p:cNvPr id="11" name="Footer Placeholder 10"/>
          <p:cNvSpPr>
            <a:spLocks noGrp="1"/>
          </p:cNvSpPr>
          <p:nvPr>
            <p:ph type="ftr" sz="quarter" idx="3"/>
          </p:nvPr>
        </p:nvSpPr>
        <p:spPr>
          <a:xfrm>
            <a:off x="2219158" y="6537161"/>
            <a:ext cx="7245687" cy="184317"/>
          </a:xfrm>
          <a:prstGeom prst="rect">
            <a:avLst/>
          </a:prstGeom>
        </p:spPr>
        <p:txBody>
          <a:bodyPr vert="horz" lIns="91440" tIns="45720" rIns="91440" bIns="45720" rtlCol="0" anchor="ctr"/>
          <a:lstStyle>
            <a:lvl1pPr algn="ctr">
              <a:defRPr sz="800">
                <a:solidFill>
                  <a:schemeClr val="tx1"/>
                </a:solidFill>
              </a:defRPr>
            </a:lvl1pPr>
          </a:lstStyle>
          <a:p>
            <a:pPr defTabSz="457200"/>
            <a:r>
              <a:rPr lang="en-US">
                <a:solidFill>
                  <a:srgbClr val="0B2B5D"/>
                </a:solidFill>
              </a:rPr>
              <a:t>WHEAT INTERNATIONAL TRIAL (UK) Training Slides | IRAS 309894 | V2.0 07AUG23</a:t>
            </a:r>
          </a:p>
        </p:txBody>
      </p:sp>
      <p:sp>
        <p:nvSpPr>
          <p:cNvPr id="12" name="Slide Number Placeholder 11"/>
          <p:cNvSpPr>
            <a:spLocks noGrp="1"/>
          </p:cNvSpPr>
          <p:nvPr>
            <p:ph type="sldNum" sz="quarter" idx="4"/>
          </p:nvPr>
        </p:nvSpPr>
        <p:spPr>
          <a:xfrm>
            <a:off x="675216" y="6537161"/>
            <a:ext cx="492293" cy="184317"/>
          </a:xfrm>
          <a:prstGeom prst="rect">
            <a:avLst/>
          </a:prstGeom>
        </p:spPr>
        <p:txBody>
          <a:bodyPr vert="horz" lIns="91440" tIns="45720" rIns="91440" bIns="45720" rtlCol="0" anchor="ctr"/>
          <a:lstStyle>
            <a:lvl1pPr algn="l">
              <a:defRPr sz="800">
                <a:solidFill>
                  <a:srgbClr val="007FBC"/>
                </a:solidFill>
              </a:defRPr>
            </a:lvl1pPr>
          </a:lstStyle>
          <a:p>
            <a:pPr defTabSz="457200"/>
            <a:fld id="{D66DBF57-1139-D04F-B677-BBD24669182F}" type="slidenum">
              <a:rPr lang="en-US" smtClean="0"/>
              <a:pPr defTabSz="457200"/>
              <a:t>‹#›</a:t>
            </a:fld>
            <a:endParaRPr lang="en-US"/>
          </a:p>
        </p:txBody>
      </p:sp>
      <p:pic>
        <p:nvPicPr>
          <p:cNvPr id="9" name="Picture 8" descr="PPT_footer_condensed.jpg"/>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0" y="6209635"/>
            <a:ext cx="12192000" cy="531057"/>
          </a:xfrm>
          <a:prstGeom prst="rect">
            <a:avLst/>
          </a:prstGeom>
        </p:spPr>
      </p:pic>
      <p:pic>
        <p:nvPicPr>
          <p:cNvPr id="10" name="Picture 9" descr="PPT_header_condensed.jpg"/>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0" y="275047"/>
            <a:ext cx="12192000" cy="1213845"/>
          </a:xfrm>
          <a:prstGeom prst="rect">
            <a:avLst/>
          </a:prstGeom>
        </p:spPr>
      </p:pic>
    </p:spTree>
    <p:extLst>
      <p:ext uri="{BB962C8B-B14F-4D97-AF65-F5344CB8AC3E}">
        <p14:creationId xmlns:p14="http://schemas.microsoft.com/office/powerpoint/2010/main" val="572652465"/>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96" r:id="rId3"/>
    <p:sldLayoutId id="2147483751" r:id="rId4"/>
    <p:sldLayoutId id="2147483752"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 id="2147483689" r:id="rId14"/>
    <p:sldLayoutId id="2147483690" r:id="rId15"/>
    <p:sldLayoutId id="2147483692" r:id="rId16"/>
    <p:sldLayoutId id="2147483693" r:id="rId17"/>
    <p:sldLayoutId id="2147483694" r:id="rId18"/>
    <p:sldLayoutId id="2147483695" r:id="rId19"/>
    <p:sldLayoutId id="2147483753" r:id="rId20"/>
  </p:sldLayoutIdLst>
  <p:hf hdr="0" dt="0"/>
  <p:txStyles>
    <p:titleStyle>
      <a:lvl1pPr algn="r" defTabSz="4572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randomize.ne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8089" y="3384652"/>
            <a:ext cx="5557962" cy="1151630"/>
          </a:xfrm>
        </p:spPr>
        <p:txBody>
          <a:bodyPr/>
          <a:lstStyle/>
          <a:p>
            <a:pPr algn="ctr"/>
            <a:r>
              <a:rPr lang="en-GB" sz="2800" b="1" u="sng" dirty="0" err="1"/>
              <a:t>W</a:t>
            </a:r>
            <a:r>
              <a:rPr lang="en-GB" sz="2800" dirty="0" err="1"/>
              <a:t>ith</a:t>
            </a:r>
            <a:r>
              <a:rPr lang="en-GB" sz="2800" b="1" u="sng" dirty="0" err="1"/>
              <a:t>H</a:t>
            </a:r>
            <a:r>
              <a:rPr lang="en-GB" sz="2800" dirty="0" err="1"/>
              <a:t>olding</a:t>
            </a:r>
            <a:r>
              <a:rPr lang="en-GB" sz="2800" dirty="0"/>
              <a:t> </a:t>
            </a:r>
            <a:r>
              <a:rPr lang="en-GB" sz="2800" b="1" u="sng" dirty="0"/>
              <a:t>E</a:t>
            </a:r>
            <a:r>
              <a:rPr lang="en-GB" sz="2800" dirty="0"/>
              <a:t>nteral feeds </a:t>
            </a:r>
            <a:r>
              <a:rPr lang="en-GB" sz="2800" b="1" u="sng" dirty="0"/>
              <a:t>A</a:t>
            </a:r>
            <a:r>
              <a:rPr lang="en-GB" sz="2800" dirty="0"/>
              <a:t>round blood </a:t>
            </a:r>
            <a:r>
              <a:rPr lang="en-GB" sz="2800" b="1" u="sng" dirty="0"/>
              <a:t>T</a:t>
            </a:r>
            <a:r>
              <a:rPr lang="en-GB" sz="2800" dirty="0"/>
              <a:t>ransfusion – the WHEAT International Trial</a:t>
            </a:r>
            <a:endParaRPr lang="en-GB" sz="2800" b="1" dirty="0"/>
          </a:p>
        </p:txBody>
      </p:sp>
      <p:sp>
        <p:nvSpPr>
          <p:cNvPr id="12" name="Text Placeholder 11"/>
          <p:cNvSpPr>
            <a:spLocks noGrp="1"/>
          </p:cNvSpPr>
          <p:nvPr>
            <p:ph type="body" sz="quarter" idx="13"/>
          </p:nvPr>
        </p:nvSpPr>
        <p:spPr>
          <a:xfrm>
            <a:off x="1159154" y="2202931"/>
            <a:ext cx="2957757" cy="319948"/>
          </a:xfrm>
        </p:spPr>
        <p:txBody>
          <a:bodyPr>
            <a:noAutofit/>
          </a:bodyPr>
          <a:lstStyle/>
          <a:p>
            <a:r>
              <a:rPr lang="en-GB" sz="2800" dirty="0"/>
              <a:t>WHEAT Trial</a:t>
            </a:r>
          </a:p>
        </p:txBody>
      </p:sp>
      <p:sp>
        <p:nvSpPr>
          <p:cNvPr id="4" name="Title 3"/>
          <p:cNvSpPr>
            <a:spLocks noGrp="1"/>
          </p:cNvSpPr>
          <p:nvPr>
            <p:ph type="title"/>
          </p:nvPr>
        </p:nvSpPr>
        <p:spPr/>
        <p:txBody>
          <a:bodyPr>
            <a:normAutofit fontScale="90000"/>
          </a:bodyPr>
          <a:lstStyle/>
          <a:p>
            <a:r>
              <a:rPr lang="en-GB" b="1" dirty="0"/>
              <a:t>WHEAT International Trial (UK) –Training Slides (Brief) </a:t>
            </a:r>
          </a:p>
        </p:txBody>
      </p:sp>
      <p:sp>
        <p:nvSpPr>
          <p:cNvPr id="9" name="Footer Placeholder 8"/>
          <p:cNvSpPr>
            <a:spLocks noGrp="1"/>
          </p:cNvSpPr>
          <p:nvPr>
            <p:ph type="ftr" sz="quarter" idx="15"/>
          </p:nvPr>
        </p:nvSpPr>
        <p:spPr/>
        <p:txBody>
          <a:bodyPr/>
          <a:lstStyle/>
          <a:p>
            <a:r>
              <a:rPr lang="en-US"/>
              <a:t>WHEAT INTERNATIONAL TRIAL (UK) Training Slides | IRAS 309894 | V2.0 07AUG23</a:t>
            </a:r>
            <a:endParaRPr lang="en-US" dirty="0"/>
          </a:p>
        </p:txBody>
      </p:sp>
      <p:pic>
        <p:nvPicPr>
          <p:cNvPr id="11" name="Picture 10" descr="A picture containing text, clipart&#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16" y="3273474"/>
            <a:ext cx="3084183" cy="1473824"/>
          </a:xfrm>
          <a:prstGeom prst="rect">
            <a:avLst/>
          </a:prstGeom>
          <a:noFill/>
          <a:ln>
            <a:noFill/>
          </a:ln>
        </p:spPr>
      </p:pic>
      <p:sp>
        <p:nvSpPr>
          <p:cNvPr id="2" name="Slide Number Placeholder 1"/>
          <p:cNvSpPr>
            <a:spLocks noGrp="1"/>
          </p:cNvSpPr>
          <p:nvPr>
            <p:ph type="sldNum" sz="quarter" idx="16"/>
          </p:nvPr>
        </p:nvSpPr>
        <p:spPr/>
        <p:txBody>
          <a:bodyPr/>
          <a:lstStyle/>
          <a:p>
            <a:fld id="{D66DBF57-1139-D04F-B677-BBD24669182F}" type="slidenum">
              <a:rPr lang="en-US" smtClean="0"/>
              <a:pPr/>
              <a:t>1</a:t>
            </a:fld>
            <a:endParaRPr lang="en-US"/>
          </a:p>
        </p:txBody>
      </p:sp>
    </p:spTree>
    <p:extLst>
      <p:ext uri="{BB962C8B-B14F-4D97-AF65-F5344CB8AC3E}">
        <p14:creationId xmlns:p14="http://schemas.microsoft.com/office/powerpoint/2010/main" val="2312950231"/>
      </p:ext>
    </p:extLst>
  </p:cSld>
  <p:clrMapOvr>
    <a:masterClrMapping/>
  </p:clrMapOvr>
  <mc:AlternateContent xmlns:mc="http://schemas.openxmlformats.org/markup-compatibility/2006" xmlns:p14="http://schemas.microsoft.com/office/powerpoint/2010/main">
    <mc:Choice Requires="p14">
      <p:transition spd="slow" p14:dur="2000" advTm="38319"/>
    </mc:Choice>
    <mc:Fallback xmlns="">
      <p:transition spd="slow" advTm="3831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9523D7-D104-4191-BF3B-20E16CDE3EE9}"/>
              </a:ext>
            </a:extLst>
          </p:cNvPr>
          <p:cNvSpPr>
            <a:spLocks noGrp="1"/>
          </p:cNvSpPr>
          <p:nvPr>
            <p:ph type="title"/>
          </p:nvPr>
        </p:nvSpPr>
        <p:spPr>
          <a:xfrm>
            <a:off x="5652655" y="4213160"/>
            <a:ext cx="554181" cy="353512"/>
          </a:xfrm>
        </p:spPr>
        <p:txBody>
          <a:bodyPr>
            <a:normAutofit fontScale="90000"/>
          </a:bodyPr>
          <a:lstStyle/>
          <a:p>
            <a:r>
              <a:rPr lang="en-GB" dirty="0"/>
              <a:t>or </a:t>
            </a:r>
          </a:p>
        </p:txBody>
      </p:sp>
      <p:sp>
        <p:nvSpPr>
          <p:cNvPr id="8" name="Text Placeholder 7">
            <a:extLst>
              <a:ext uri="{FF2B5EF4-FFF2-40B4-BE49-F238E27FC236}">
                <a16:creationId xmlns:a16="http://schemas.microsoft.com/office/drawing/2014/main" id="{5971826A-CA88-4103-8A13-04CC9CFE187B}"/>
              </a:ext>
            </a:extLst>
          </p:cNvPr>
          <p:cNvSpPr>
            <a:spLocks noGrp="1"/>
          </p:cNvSpPr>
          <p:nvPr>
            <p:ph sz="half" idx="1"/>
          </p:nvPr>
        </p:nvSpPr>
        <p:spPr>
          <a:xfrm>
            <a:off x="921362" y="1237146"/>
            <a:ext cx="10596418" cy="1342448"/>
          </a:xfrm>
        </p:spPr>
        <p:txBody>
          <a:bodyPr>
            <a:normAutofit/>
          </a:bodyPr>
          <a:lstStyle/>
          <a:p>
            <a:pPr marL="0" indent="0">
              <a:buNone/>
            </a:pPr>
            <a:r>
              <a:rPr lang="en-GB" dirty="0"/>
              <a:t>Please use allocated post randomisation the cot card </a:t>
            </a:r>
          </a:p>
        </p:txBody>
      </p:sp>
      <p:sp>
        <p:nvSpPr>
          <p:cNvPr id="3" name="Footer Placeholder 2">
            <a:extLst>
              <a:ext uri="{FF2B5EF4-FFF2-40B4-BE49-F238E27FC236}">
                <a16:creationId xmlns:a16="http://schemas.microsoft.com/office/drawing/2014/main" id="{186AA3AA-8393-4B08-99A8-99FC40A17AE5}"/>
              </a:ext>
            </a:extLst>
          </p:cNvPr>
          <p:cNvSpPr>
            <a:spLocks noGrp="1"/>
          </p:cNvSpPr>
          <p:nvPr>
            <p:ph type="ftr" sz="quarter" idx="11"/>
          </p:nvPr>
        </p:nvSpPr>
        <p:spPr/>
        <p:txBody>
          <a:bodyPr/>
          <a:lstStyle/>
          <a:p>
            <a:r>
              <a:rPr lang="en-US"/>
              <a:t>WHEAT INTERNATIONAL TRIAL (UK) Training Slides | IRAS 309894 | V2.0 07AUG23</a:t>
            </a:r>
          </a:p>
        </p:txBody>
      </p:sp>
      <p:sp>
        <p:nvSpPr>
          <p:cNvPr id="4" name="Slide Number Placeholder 3">
            <a:extLst>
              <a:ext uri="{FF2B5EF4-FFF2-40B4-BE49-F238E27FC236}">
                <a16:creationId xmlns:a16="http://schemas.microsoft.com/office/drawing/2014/main" id="{5D18A9EB-E2DE-48F7-8310-A823B4D4BF1C}"/>
              </a:ext>
            </a:extLst>
          </p:cNvPr>
          <p:cNvSpPr>
            <a:spLocks noGrp="1"/>
          </p:cNvSpPr>
          <p:nvPr>
            <p:ph type="sldNum" sz="quarter" idx="12"/>
          </p:nvPr>
        </p:nvSpPr>
        <p:spPr/>
        <p:txBody>
          <a:bodyPr/>
          <a:lstStyle/>
          <a:p>
            <a:fld id="{D66DBF57-1139-D04F-B677-BBD24669182F}" type="slidenum">
              <a:rPr lang="en-US" smtClean="0"/>
              <a:pPr/>
              <a:t>10</a:t>
            </a:fld>
            <a:endParaRPr lang="en-US"/>
          </a:p>
        </p:txBody>
      </p:sp>
      <p:pic>
        <p:nvPicPr>
          <p:cNvPr id="10" name="Content Placeholder 9">
            <a:extLst>
              <a:ext uri="{FF2B5EF4-FFF2-40B4-BE49-F238E27FC236}">
                <a16:creationId xmlns:a16="http://schemas.microsoft.com/office/drawing/2014/main" id="{57348F26-616F-43A5-B425-D3B23B8A6F2C}"/>
              </a:ext>
            </a:extLst>
          </p:cNvPr>
          <p:cNvPicPr>
            <a:picLocks noGrp="1" noChangeAspect="1"/>
          </p:cNvPicPr>
          <p:nvPr>
            <p:ph sz="half" idx="2"/>
          </p:nvPr>
        </p:nvPicPr>
        <p:blipFill rotWithShape="1">
          <a:blip r:embed="rId3"/>
          <a:srcRect l="49848" t="27921" r="23230" b="29466"/>
          <a:stretch/>
        </p:blipFill>
        <p:spPr bwMode="auto">
          <a:xfrm>
            <a:off x="7958812" y="3500244"/>
            <a:ext cx="2871491" cy="2676599"/>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F1E9DB06-9390-423D-82FE-028C1D0152C8}"/>
              </a:ext>
            </a:extLst>
          </p:cNvPr>
          <p:cNvPicPr>
            <a:picLocks noChangeAspect="1"/>
          </p:cNvPicPr>
          <p:nvPr/>
        </p:nvPicPr>
        <p:blipFill rotWithShape="1">
          <a:blip r:embed="rId4"/>
          <a:srcRect l="50188" t="27921" r="22557" b="30066"/>
          <a:stretch/>
        </p:blipFill>
        <p:spPr bwMode="auto">
          <a:xfrm>
            <a:off x="1521720" y="3546252"/>
            <a:ext cx="2849997" cy="2745728"/>
          </a:xfrm>
          <a:prstGeom prst="rect">
            <a:avLst/>
          </a:prstGeom>
          <a:ln>
            <a:noFill/>
          </a:ln>
          <a:extLst>
            <a:ext uri="{53640926-AAD7-44D8-BBD7-CCE9431645EC}">
              <a14:shadowObscured xmlns:a14="http://schemas.microsoft.com/office/drawing/2010/main"/>
            </a:ext>
          </a:extLst>
        </p:spPr>
      </p:pic>
      <p:pic>
        <p:nvPicPr>
          <p:cNvPr id="13" name="Content Placeholder 15">
            <a:extLst>
              <a:ext uri="{FF2B5EF4-FFF2-40B4-BE49-F238E27FC236}">
                <a16:creationId xmlns:a16="http://schemas.microsoft.com/office/drawing/2014/main" id="{A6358D63-F784-4C03-AE76-6A0747EA84BF}"/>
              </a:ext>
            </a:extLst>
          </p:cNvPr>
          <p:cNvPicPr>
            <a:picLocks noChangeAspect="1"/>
          </p:cNvPicPr>
          <p:nvPr/>
        </p:nvPicPr>
        <p:blipFill>
          <a:blip r:embed="rId5"/>
          <a:stretch>
            <a:fillRect/>
          </a:stretch>
        </p:blipFill>
        <p:spPr>
          <a:xfrm>
            <a:off x="5380452" y="2203804"/>
            <a:ext cx="1335165" cy="1342448"/>
          </a:xfrm>
          <a:prstGeom prst="rect">
            <a:avLst/>
          </a:prstGeom>
        </p:spPr>
      </p:pic>
      <p:cxnSp>
        <p:nvCxnSpPr>
          <p:cNvPr id="14" name="Straight Arrow Connector 13">
            <a:extLst>
              <a:ext uri="{FF2B5EF4-FFF2-40B4-BE49-F238E27FC236}">
                <a16:creationId xmlns:a16="http://schemas.microsoft.com/office/drawing/2014/main" id="{F34D2F86-382E-4FCE-B3A5-56C93379E1B1}"/>
              </a:ext>
            </a:extLst>
          </p:cNvPr>
          <p:cNvCxnSpPr>
            <a:cxnSpLocks/>
          </p:cNvCxnSpPr>
          <p:nvPr/>
        </p:nvCxnSpPr>
        <p:spPr>
          <a:xfrm>
            <a:off x="7066651" y="3816026"/>
            <a:ext cx="618004" cy="519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318BB04-4F0E-4E0E-A684-2A3CBF0C2943}"/>
              </a:ext>
            </a:extLst>
          </p:cNvPr>
          <p:cNvCxnSpPr>
            <a:cxnSpLocks/>
          </p:cNvCxnSpPr>
          <p:nvPr/>
        </p:nvCxnSpPr>
        <p:spPr>
          <a:xfrm flipH="1">
            <a:off x="4402298" y="3819483"/>
            <a:ext cx="651185" cy="5704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itle 4">
            <a:extLst>
              <a:ext uri="{FF2B5EF4-FFF2-40B4-BE49-F238E27FC236}">
                <a16:creationId xmlns:a16="http://schemas.microsoft.com/office/drawing/2014/main" id="{B8A3F31B-4FA6-4DAD-BABA-9982B520C77E}"/>
              </a:ext>
            </a:extLst>
          </p:cNvPr>
          <p:cNvSpPr txBox="1">
            <a:spLocks/>
          </p:cNvSpPr>
          <p:nvPr/>
        </p:nvSpPr>
        <p:spPr>
          <a:xfrm>
            <a:off x="5084064" y="3604924"/>
            <a:ext cx="1921425" cy="353512"/>
          </a:xfrm>
          <a:prstGeom prst="rect">
            <a:avLst/>
          </a:prstGeom>
        </p:spPr>
        <p:txBody>
          <a:bodyPr vert="horz" lIns="91440" tIns="45720" rIns="91440" bIns="45720" rtlCol="0" anchor="ctr">
            <a:normAutofit fontScale="825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r>
              <a:rPr lang="en-GB" dirty="0"/>
              <a:t>Randomisation </a:t>
            </a:r>
          </a:p>
        </p:txBody>
      </p:sp>
      <p:sp>
        <p:nvSpPr>
          <p:cNvPr id="24" name="Title 4">
            <a:extLst>
              <a:ext uri="{FF2B5EF4-FFF2-40B4-BE49-F238E27FC236}">
                <a16:creationId xmlns:a16="http://schemas.microsoft.com/office/drawing/2014/main" id="{4EA8AAA1-F6DF-40B2-AFE1-55BF6B792EC2}"/>
              </a:ext>
            </a:extLst>
          </p:cNvPr>
          <p:cNvSpPr txBox="1">
            <a:spLocks/>
          </p:cNvSpPr>
          <p:nvPr/>
        </p:nvSpPr>
        <p:spPr>
          <a:xfrm>
            <a:off x="2790433" y="446506"/>
            <a:ext cx="4898840" cy="353512"/>
          </a:xfrm>
          <a:prstGeom prst="rect">
            <a:avLst/>
          </a:prstGeom>
        </p:spPr>
        <p:txBody>
          <a:bodyPr vert="horz" lIns="91440" tIns="45720" rIns="91440" bIns="45720" rtlCol="0" anchor="ctr">
            <a:normAutofit fontScale="825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r>
              <a:rPr lang="en-GB"/>
              <a:t>Post Randomisation </a:t>
            </a:r>
            <a:endParaRPr lang="en-GB" dirty="0"/>
          </a:p>
        </p:txBody>
      </p:sp>
    </p:spTree>
    <p:extLst>
      <p:ext uri="{BB962C8B-B14F-4D97-AF65-F5344CB8AC3E}">
        <p14:creationId xmlns:p14="http://schemas.microsoft.com/office/powerpoint/2010/main" val="3196648284"/>
      </p:ext>
    </p:extLst>
  </p:cSld>
  <p:clrMapOvr>
    <a:masterClrMapping/>
  </p:clrMapOvr>
  <mc:AlternateContent xmlns:mc="http://schemas.openxmlformats.org/markup-compatibility/2006" xmlns:p14="http://schemas.microsoft.com/office/powerpoint/2010/main">
    <mc:Choice Requires="p14">
      <p:transition spd="slow" p14:dur="2000" advTm="9904"/>
    </mc:Choice>
    <mc:Fallback xmlns="">
      <p:transition spd="slow" advTm="990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41E799B-0950-48E6-6A1F-C8A2C83E473B}"/>
              </a:ext>
            </a:extLst>
          </p:cNvPr>
          <p:cNvSpPr>
            <a:spLocks noGrp="1"/>
          </p:cNvSpPr>
          <p:nvPr>
            <p:ph type="body" sz="quarter" idx="13"/>
          </p:nvPr>
        </p:nvSpPr>
        <p:spPr/>
        <p:txBody>
          <a:bodyPr>
            <a:normAutofit/>
          </a:bodyPr>
          <a:lstStyle/>
          <a:p>
            <a:r>
              <a:rPr lang="en-GB" dirty="0"/>
              <a:t>Randomisation Outcome</a:t>
            </a:r>
          </a:p>
        </p:txBody>
      </p:sp>
      <p:sp>
        <p:nvSpPr>
          <p:cNvPr id="11" name="Title 10"/>
          <p:cNvSpPr txBox="1">
            <a:spLocks noGrp="1"/>
          </p:cNvSpPr>
          <p:nvPr>
            <p:ph type="title"/>
          </p:nvPr>
        </p:nvSpPr>
        <p:spPr>
          <a:prstGeom prst="rect">
            <a:avLst/>
          </a:prstGeom>
        </p:spPr>
        <p:txBody>
          <a:bodyPr vert="horz" lIns="91440" tIns="45720" rIns="91440" bIns="45720" rtlCol="0" anchor="ctr">
            <a:normAutofit fontScale="90000"/>
          </a:bodyPr>
          <a:lstStyle>
            <a:lvl1pPr algn="r" defTabSz="457200" rtl="0" eaLnBrk="1" latinLnBrk="0" hangingPunct="1">
              <a:spcBef>
                <a:spcPct val="0"/>
              </a:spcBef>
              <a:buNone/>
              <a:defRPr sz="2400" kern="1200">
                <a:solidFill>
                  <a:schemeClr val="tx1"/>
                </a:solidFill>
                <a:latin typeface="+mj-lt"/>
                <a:ea typeface="+mj-ea"/>
                <a:cs typeface="+mj-cs"/>
              </a:defRPr>
            </a:lvl1pPr>
          </a:lstStyle>
          <a:p>
            <a:r>
              <a:rPr lang="en-GB" b="1" dirty="0"/>
              <a:t>Trial Procedures – Randomisation</a:t>
            </a:r>
          </a:p>
        </p:txBody>
      </p:sp>
      <p:sp>
        <p:nvSpPr>
          <p:cNvPr id="4" name="Footer Placeholder 3">
            <a:extLst>
              <a:ext uri="{FF2B5EF4-FFF2-40B4-BE49-F238E27FC236}">
                <a16:creationId xmlns:a16="http://schemas.microsoft.com/office/drawing/2014/main" id="{C085F218-D338-8601-DCF7-70D7F99B44EC}"/>
              </a:ext>
            </a:extLst>
          </p:cNvPr>
          <p:cNvSpPr>
            <a:spLocks noGrp="1"/>
          </p:cNvSpPr>
          <p:nvPr>
            <p:ph type="ftr" sz="quarter" idx="16"/>
          </p:nvPr>
        </p:nvSpPr>
        <p:spPr/>
        <p:txBody>
          <a:bodyPr/>
          <a:lstStyle/>
          <a:p>
            <a:r>
              <a:rPr lang="en-US"/>
              <a:t>WHEAT INTERNATIONAL TRIAL (UK) Training Slides | IRAS 309894 | V2.0 07AUG23</a:t>
            </a:r>
          </a:p>
        </p:txBody>
      </p:sp>
      <p:pic>
        <p:nvPicPr>
          <p:cNvPr id="13" name="Picture 12"/>
          <p:cNvPicPr>
            <a:picLocks noChangeAspect="1"/>
          </p:cNvPicPr>
          <p:nvPr/>
        </p:nvPicPr>
        <p:blipFill>
          <a:blip r:embed="rId2"/>
          <a:stretch>
            <a:fillRect/>
          </a:stretch>
        </p:blipFill>
        <p:spPr>
          <a:xfrm>
            <a:off x="244380" y="3200401"/>
            <a:ext cx="5351748" cy="3116952"/>
          </a:xfrm>
          <a:prstGeom prst="rect">
            <a:avLst/>
          </a:prstGeom>
        </p:spPr>
      </p:pic>
      <p:sp>
        <p:nvSpPr>
          <p:cNvPr id="21" name="TextBox 20"/>
          <p:cNvSpPr txBox="1"/>
          <p:nvPr/>
        </p:nvSpPr>
        <p:spPr>
          <a:xfrm>
            <a:off x="7240608" y="2753885"/>
            <a:ext cx="4692312" cy="369332"/>
          </a:xfrm>
          <a:prstGeom prst="rect">
            <a:avLst/>
          </a:prstGeom>
          <a:noFill/>
        </p:spPr>
        <p:txBody>
          <a:bodyPr wrap="square" rtlCol="0">
            <a:spAutoFit/>
          </a:bodyPr>
          <a:lstStyle/>
          <a:p>
            <a:r>
              <a:rPr lang="en-GB" dirty="0"/>
              <a:t>Research/Audit view:</a:t>
            </a:r>
          </a:p>
        </p:txBody>
      </p:sp>
      <p:pic>
        <p:nvPicPr>
          <p:cNvPr id="24" name="Picture 23"/>
          <p:cNvPicPr>
            <a:picLocks noChangeAspect="1"/>
          </p:cNvPicPr>
          <p:nvPr/>
        </p:nvPicPr>
        <p:blipFill>
          <a:blip r:embed="rId3"/>
          <a:stretch>
            <a:fillRect/>
          </a:stretch>
        </p:blipFill>
        <p:spPr>
          <a:xfrm>
            <a:off x="5824728" y="3102743"/>
            <a:ext cx="5707761" cy="3106033"/>
          </a:xfrm>
          <a:prstGeom prst="rect">
            <a:avLst/>
          </a:prstGeom>
        </p:spPr>
      </p:pic>
      <p:sp>
        <p:nvSpPr>
          <p:cNvPr id="25" name="TextBox 24"/>
          <p:cNvSpPr txBox="1"/>
          <p:nvPr/>
        </p:nvSpPr>
        <p:spPr>
          <a:xfrm>
            <a:off x="1539975" y="2795927"/>
            <a:ext cx="4692312" cy="369332"/>
          </a:xfrm>
          <a:prstGeom prst="rect">
            <a:avLst/>
          </a:prstGeom>
          <a:noFill/>
        </p:spPr>
        <p:txBody>
          <a:bodyPr wrap="square" rtlCol="0">
            <a:spAutoFit/>
          </a:bodyPr>
          <a:lstStyle/>
          <a:p>
            <a:r>
              <a:rPr lang="en-GB" dirty="0"/>
              <a:t>Patient Summary view:</a:t>
            </a:r>
          </a:p>
        </p:txBody>
      </p:sp>
      <p:sp>
        <p:nvSpPr>
          <p:cNvPr id="26" name="Slide Number Placeholder 25"/>
          <p:cNvSpPr>
            <a:spLocks noGrp="1"/>
          </p:cNvSpPr>
          <p:nvPr>
            <p:ph type="sldNum" sz="quarter" idx="17"/>
          </p:nvPr>
        </p:nvSpPr>
        <p:spPr/>
        <p:txBody>
          <a:bodyPr/>
          <a:lstStyle/>
          <a:p>
            <a:fld id="{D66DBF57-1139-D04F-B677-BBD24669182F}" type="slidenum">
              <a:rPr lang="en-US" smtClean="0"/>
              <a:pPr/>
              <a:t>11</a:t>
            </a:fld>
            <a:endParaRPr lang="en-US"/>
          </a:p>
        </p:txBody>
      </p:sp>
      <p:pic>
        <p:nvPicPr>
          <p:cNvPr id="10" name="Content Placeholder 9" descr="Logo&#10;&#10;Description automatically generated">
            <a:extLst>
              <a:ext uri="{FF2B5EF4-FFF2-40B4-BE49-F238E27FC236}">
                <a16:creationId xmlns:a16="http://schemas.microsoft.com/office/drawing/2014/main" id="{DDDF69A7-0224-4955-82C1-C1F5EA0785BA}"/>
              </a:ext>
            </a:extLst>
          </p:cNvPr>
          <p:cNvPicPr>
            <a:picLocks noChangeAspect="1"/>
          </p:cNvPicPr>
          <p:nvPr/>
        </p:nvPicPr>
        <p:blipFill rotWithShape="1">
          <a:blip r:embed="rId4"/>
          <a:srcRect t="1" r="71450" b="-3014"/>
          <a:stretch/>
        </p:blipFill>
        <p:spPr bwMode="auto">
          <a:xfrm>
            <a:off x="10753954" y="1198369"/>
            <a:ext cx="1022410" cy="11864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1463306"/>
      </p:ext>
    </p:extLst>
  </p:cSld>
  <p:clrMapOvr>
    <a:masterClrMapping/>
  </p:clrMapOvr>
  <mc:AlternateContent xmlns:mc="http://schemas.openxmlformats.org/markup-compatibility/2006" xmlns:p14="http://schemas.microsoft.com/office/powerpoint/2010/main">
    <mc:Choice Requires="p14">
      <p:transition spd="slow" p14:dur="2000" advTm="36225"/>
    </mc:Choice>
    <mc:Fallback xmlns="">
      <p:transition spd="slow" advTm="3622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3297238" y="293688"/>
            <a:ext cx="8894762" cy="354012"/>
          </a:xfrm>
          <a:prstGeom prst="rect">
            <a:avLst/>
          </a:prstGeom>
        </p:spPr>
        <p:txBody>
          <a:bodyPr vert="horz" lIns="91440" tIns="45720" rIns="91440" bIns="45720" rtlCol="0" anchor="ctr">
            <a:normAutofit fontScale="825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r>
              <a:rPr lang="en-GB" b="1" dirty="0"/>
              <a:t>Trial Procedures – Intervention</a:t>
            </a:r>
          </a:p>
        </p:txBody>
      </p:sp>
      <p:sp>
        <p:nvSpPr>
          <p:cNvPr id="7" name="Text Placeholder 6"/>
          <p:cNvSpPr>
            <a:spLocks noGrp="1"/>
          </p:cNvSpPr>
          <p:nvPr>
            <p:ph type="body" sz="half" idx="2"/>
          </p:nvPr>
        </p:nvSpPr>
        <p:spPr>
          <a:xfrm>
            <a:off x="5846458" y="2227965"/>
            <a:ext cx="5683028" cy="3864860"/>
          </a:xfrm>
        </p:spPr>
        <p:txBody>
          <a:bodyPr>
            <a:normAutofit fontScale="92500" lnSpcReduction="10000"/>
          </a:bodyPr>
          <a:lstStyle/>
          <a:p>
            <a:r>
              <a:rPr lang="en-GB" b="1" dirty="0"/>
              <a:t>CONTINUE FEEDS</a:t>
            </a:r>
          </a:p>
          <a:p>
            <a:pPr marL="285750" indent="-285750">
              <a:buFont typeface="Arial" panose="020B0604020202020204" pitchFamily="34" charset="0"/>
              <a:buChar char="•"/>
            </a:pPr>
            <a:r>
              <a:rPr lang="en-GB" dirty="0"/>
              <a:t>Enteral feeds will continue to be given prior, during and after the packed red cell transfusion, in the manner in which they were being given prior to the decision to transfuse – at the same rate and type of milk and concentration of fortifier as used before the decision to transfuse. </a:t>
            </a:r>
          </a:p>
          <a:p>
            <a:endParaRPr lang="en-GB" dirty="0"/>
          </a:p>
          <a:p>
            <a:r>
              <a:rPr lang="en-GB" b="1" dirty="0"/>
              <a:t>WITHHOLD FEEDS</a:t>
            </a:r>
          </a:p>
          <a:p>
            <a:pPr marL="285750" indent="-285750">
              <a:buFont typeface="Arial" panose="020B0604020202020204" pitchFamily="34" charset="0"/>
              <a:buChar char="•"/>
            </a:pPr>
            <a:r>
              <a:rPr lang="en-GB" dirty="0"/>
              <a:t>At least 4 hours prior, during and after packed red cell transfusion </a:t>
            </a:r>
            <a:r>
              <a:rPr lang="en-GB" b="1" dirty="0">
                <a:solidFill>
                  <a:srgbClr val="7030A0"/>
                </a:solidFill>
              </a:rPr>
              <a:t>(~11-12 hours total)</a:t>
            </a:r>
          </a:p>
          <a:p>
            <a:pPr marL="285750" indent="-285750">
              <a:buFont typeface="Arial" panose="020B0604020202020204" pitchFamily="34" charset="0"/>
              <a:buChar char="•"/>
            </a:pPr>
            <a:r>
              <a:rPr lang="en-GB" dirty="0"/>
              <a:t>hydration and blood glucose will be maintained according to local practice, commonly by providing parenteral nutrition or intravenous dextrose</a:t>
            </a:r>
          </a:p>
          <a:p>
            <a:pPr marL="285750" indent="-285750">
              <a:buFont typeface="Arial" panose="020B0604020202020204" pitchFamily="34" charset="0"/>
              <a:buChar char="•"/>
            </a:pPr>
            <a:r>
              <a:rPr lang="en-GB" dirty="0"/>
              <a:t>At least 4 hours after the red cell transfusion has finished, feeds will be recommenced in the manner they were being given prior to the decision to transfuse – at the same rate and type of milk and concentration of fortifier as used before the decision to transfuse</a:t>
            </a:r>
            <a:endParaRPr lang="en-US" sz="1800" dirty="0"/>
          </a:p>
          <a:p>
            <a:endParaRPr lang="en-US" sz="1800" dirty="0"/>
          </a:p>
          <a:p>
            <a:r>
              <a:rPr lang="en-GB" sz="1700" b="1" dirty="0">
                <a:solidFill>
                  <a:srgbClr val="7030A0"/>
                </a:solidFill>
              </a:rPr>
              <a:t>Infants will remain allocated to the same care pathway until 35 weeks post-menstrual age.</a:t>
            </a:r>
            <a:endParaRPr lang="en-US" sz="2200" b="1" dirty="0">
              <a:solidFill>
                <a:srgbClr val="7030A0"/>
              </a:solidFill>
            </a:endParaRPr>
          </a:p>
          <a:p>
            <a:endParaRPr lang="en-GB" dirty="0"/>
          </a:p>
        </p:txBody>
      </p:sp>
      <p:sp>
        <p:nvSpPr>
          <p:cNvPr id="14" name="Text Placeholder 13"/>
          <p:cNvSpPr>
            <a:spLocks noGrp="1"/>
          </p:cNvSpPr>
          <p:nvPr>
            <p:ph type="body" sz="quarter" idx="17"/>
          </p:nvPr>
        </p:nvSpPr>
        <p:spPr>
          <a:xfrm>
            <a:off x="5846458" y="1621540"/>
            <a:ext cx="5683215" cy="368300"/>
          </a:xfrm>
        </p:spPr>
        <p:txBody>
          <a:bodyPr>
            <a:normAutofit/>
          </a:bodyPr>
          <a:lstStyle/>
          <a:p>
            <a:r>
              <a:rPr lang="en-GB" dirty="0"/>
              <a:t>Trial Intervention</a:t>
            </a:r>
          </a:p>
        </p:txBody>
      </p:sp>
      <p:pic>
        <p:nvPicPr>
          <p:cNvPr id="5" name="Picture 4">
            <a:extLst>
              <a:ext uri="{FF2B5EF4-FFF2-40B4-BE49-F238E27FC236}">
                <a16:creationId xmlns:a16="http://schemas.microsoft.com/office/drawing/2014/main" id="{BC708FCC-D76E-687F-0C64-46A32ED7E1B1}"/>
              </a:ext>
            </a:extLst>
          </p:cNvPr>
          <p:cNvPicPr>
            <a:picLocks noChangeAspect="1"/>
          </p:cNvPicPr>
          <p:nvPr/>
        </p:nvPicPr>
        <p:blipFill>
          <a:blip r:embed="rId3"/>
          <a:stretch>
            <a:fillRect/>
          </a:stretch>
        </p:blipFill>
        <p:spPr>
          <a:xfrm>
            <a:off x="1202169" y="1426557"/>
            <a:ext cx="4082985" cy="4666268"/>
          </a:xfrm>
          <a:prstGeom prst="rect">
            <a:avLst/>
          </a:prstGeom>
        </p:spPr>
      </p:pic>
      <p:sp>
        <p:nvSpPr>
          <p:cNvPr id="6" name="Footer Placeholder 5"/>
          <p:cNvSpPr>
            <a:spLocks noGrp="1"/>
          </p:cNvSpPr>
          <p:nvPr>
            <p:ph type="ftr" sz="quarter" idx="15"/>
          </p:nvPr>
        </p:nvSpPr>
        <p:spPr>
          <a:xfrm>
            <a:off x="2392894" y="6537160"/>
            <a:ext cx="7245687" cy="184317"/>
          </a:xfrm>
        </p:spPr>
        <p:txBody>
          <a:bodyPr/>
          <a:lstStyle/>
          <a:p>
            <a:r>
              <a:rPr lang="en-US"/>
              <a:t>WHEAT INTERNATIONAL TRIAL (UK) Training Slides | IRAS 309894 | V2.0 07AUG23</a:t>
            </a:r>
          </a:p>
        </p:txBody>
      </p:sp>
      <p:sp>
        <p:nvSpPr>
          <p:cNvPr id="8" name="Slide Number Placeholder 7"/>
          <p:cNvSpPr>
            <a:spLocks noGrp="1"/>
          </p:cNvSpPr>
          <p:nvPr>
            <p:ph type="sldNum" sz="quarter" idx="16"/>
          </p:nvPr>
        </p:nvSpPr>
        <p:spPr/>
        <p:txBody>
          <a:bodyPr/>
          <a:lstStyle/>
          <a:p>
            <a:fld id="{D66DBF57-1139-D04F-B677-BBD24669182F}" type="slidenum">
              <a:rPr lang="en-US" smtClean="0"/>
              <a:pPr/>
              <a:t>12</a:t>
            </a:fld>
            <a:endParaRPr lang="en-US"/>
          </a:p>
        </p:txBody>
      </p:sp>
      <p:pic>
        <p:nvPicPr>
          <p:cNvPr id="10" name="Content Placeholder 9" descr="Logo&#10;&#10;Description automatically generated">
            <a:extLst>
              <a:ext uri="{FF2B5EF4-FFF2-40B4-BE49-F238E27FC236}">
                <a16:creationId xmlns:a16="http://schemas.microsoft.com/office/drawing/2014/main" id="{037BD4EA-09A1-4E60-9F90-F8A28A841F23}"/>
              </a:ext>
            </a:extLst>
          </p:cNvPr>
          <p:cNvPicPr>
            <a:picLocks noChangeAspect="1"/>
          </p:cNvPicPr>
          <p:nvPr/>
        </p:nvPicPr>
        <p:blipFill rotWithShape="1">
          <a:blip r:embed="rId4"/>
          <a:srcRect t="1" r="71450" b="-3014"/>
          <a:stretch/>
        </p:blipFill>
        <p:spPr bwMode="auto">
          <a:xfrm>
            <a:off x="10892499" y="922465"/>
            <a:ext cx="1022410" cy="11864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7028949"/>
      </p:ext>
    </p:extLst>
  </p:cSld>
  <p:clrMapOvr>
    <a:masterClrMapping/>
  </p:clrMapOvr>
  <mc:AlternateContent xmlns:mc="http://schemas.openxmlformats.org/markup-compatibility/2006" xmlns:p14="http://schemas.microsoft.com/office/powerpoint/2010/main">
    <mc:Choice Requires="p14">
      <p:transition spd="slow" p14:dur="2000" advTm="123505"/>
    </mc:Choice>
    <mc:Fallback xmlns="">
      <p:transition spd="slow" advTm="12350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E68E926-0305-CA98-F3A8-F87FC3AA6F2D}"/>
              </a:ext>
            </a:extLst>
          </p:cNvPr>
          <p:cNvSpPr>
            <a:spLocks noGrp="1"/>
          </p:cNvSpPr>
          <p:nvPr>
            <p:ph type="title"/>
          </p:nvPr>
        </p:nvSpPr>
        <p:spPr>
          <a:xfrm>
            <a:off x="3175526" y="318455"/>
            <a:ext cx="5332949" cy="353512"/>
          </a:xfrm>
        </p:spPr>
        <p:txBody>
          <a:bodyPr>
            <a:normAutofit fontScale="90000"/>
          </a:bodyPr>
          <a:lstStyle/>
          <a:p>
            <a:r>
              <a:rPr lang="en-GB" b="1" dirty="0"/>
              <a:t>Trial Procedures – Data Collection</a:t>
            </a:r>
          </a:p>
        </p:txBody>
      </p:sp>
      <p:pic>
        <p:nvPicPr>
          <p:cNvPr id="13" name="Content Placeholder 12">
            <a:extLst>
              <a:ext uri="{FF2B5EF4-FFF2-40B4-BE49-F238E27FC236}">
                <a16:creationId xmlns:a16="http://schemas.microsoft.com/office/drawing/2014/main" id="{711D31AD-DD57-5FCA-059F-78C80CE6A983}"/>
              </a:ext>
            </a:extLst>
          </p:cNvPr>
          <p:cNvPicPr>
            <a:picLocks noGrp="1" noChangeAspect="1"/>
          </p:cNvPicPr>
          <p:nvPr>
            <p:ph sz="half" idx="1"/>
          </p:nvPr>
        </p:nvPicPr>
        <p:blipFill>
          <a:blip r:embed="rId2"/>
          <a:stretch>
            <a:fillRect/>
          </a:stretch>
        </p:blipFill>
        <p:spPr>
          <a:xfrm>
            <a:off x="0" y="1552574"/>
            <a:ext cx="6574465" cy="4627697"/>
          </a:xfrm>
        </p:spPr>
      </p:pic>
      <p:sp>
        <p:nvSpPr>
          <p:cNvPr id="8" name="Text Placeholder 7">
            <a:extLst>
              <a:ext uri="{FF2B5EF4-FFF2-40B4-BE49-F238E27FC236}">
                <a16:creationId xmlns:a16="http://schemas.microsoft.com/office/drawing/2014/main" id="{FBA37C6F-37B9-998E-235A-39E697108DB4}"/>
              </a:ext>
            </a:extLst>
          </p:cNvPr>
          <p:cNvSpPr>
            <a:spLocks noGrp="1"/>
          </p:cNvSpPr>
          <p:nvPr>
            <p:ph sz="half" idx="2"/>
          </p:nvPr>
        </p:nvSpPr>
        <p:spPr>
          <a:xfrm>
            <a:off x="6753225" y="1641308"/>
            <a:ext cx="5181600" cy="4351338"/>
          </a:xfrm>
        </p:spPr>
        <p:txBody>
          <a:bodyPr>
            <a:normAutofit fontScale="85000" lnSpcReduction="20000"/>
          </a:bodyPr>
          <a:lstStyle/>
          <a:p>
            <a:pPr marL="0" indent="0">
              <a:buNone/>
            </a:pPr>
            <a:r>
              <a:rPr lang="en-US" dirty="0"/>
              <a:t>The following fields are additional and need to be completed for each transfusion during the trial intervention period:</a:t>
            </a:r>
          </a:p>
          <a:p>
            <a:pPr marL="0" indent="0">
              <a:buNone/>
            </a:pPr>
            <a:endParaRPr lang="en-US" dirty="0"/>
          </a:p>
          <a:p>
            <a:pPr marL="342900" indent="-342900">
              <a:buAutoNum type="arabicPeriod"/>
            </a:pPr>
            <a:r>
              <a:rPr lang="en-US" sz="2100" b="1" dirty="0"/>
              <a:t>Latest </a:t>
            </a:r>
            <a:r>
              <a:rPr lang="en-US" sz="2100" b="1" dirty="0" err="1"/>
              <a:t>haemoglobin</a:t>
            </a:r>
            <a:r>
              <a:rPr lang="en-US" sz="2100" b="1" dirty="0"/>
              <a:t> result (g/L or g/dl) </a:t>
            </a:r>
          </a:p>
          <a:p>
            <a:pPr marL="342900" indent="-342900">
              <a:buAutoNum type="arabicPeriod"/>
            </a:pPr>
            <a:r>
              <a:rPr lang="en-US" sz="2100" b="1" dirty="0"/>
              <a:t>Date of last </a:t>
            </a:r>
            <a:r>
              <a:rPr lang="en-US" sz="2100" b="1" dirty="0" err="1"/>
              <a:t>haemoglobin</a:t>
            </a:r>
            <a:r>
              <a:rPr lang="en-US" sz="2100" b="1" dirty="0"/>
              <a:t> result</a:t>
            </a:r>
          </a:p>
          <a:p>
            <a:pPr marL="342900" indent="-342900">
              <a:buAutoNum type="arabicPeriod"/>
            </a:pPr>
            <a:r>
              <a:rPr lang="en-US" sz="2100" b="1" dirty="0"/>
              <a:t>Baby nil by mouth before transfusion prescribed (Y/N) </a:t>
            </a:r>
          </a:p>
          <a:p>
            <a:pPr marL="685800" lvl="1" indent="-228600">
              <a:buAutoNum type="alphaLcPeriod"/>
            </a:pPr>
            <a:r>
              <a:rPr lang="en-US" sz="2100" b="1" dirty="0"/>
              <a:t>N.B. When toggled to No, an additional field – Enteral feeds paused before, during and after the transfusion – is surfaced with a mandatory Yes/No toggle. </a:t>
            </a:r>
          </a:p>
          <a:p>
            <a:pPr marL="228600" indent="-228600">
              <a:buAutoNum type="arabicPeriod"/>
            </a:pPr>
            <a:r>
              <a:rPr lang="en-US" sz="2100" b="1" dirty="0"/>
              <a:t>Save &amp; Close. </a:t>
            </a:r>
            <a:endParaRPr lang="en-GB" sz="2100" b="1" dirty="0"/>
          </a:p>
        </p:txBody>
      </p:sp>
      <p:sp>
        <p:nvSpPr>
          <p:cNvPr id="4" name="Footer Placeholder 3">
            <a:extLst>
              <a:ext uri="{FF2B5EF4-FFF2-40B4-BE49-F238E27FC236}">
                <a16:creationId xmlns:a16="http://schemas.microsoft.com/office/drawing/2014/main" id="{0E67FA25-CEFF-E165-99C2-B7193E7C3918}"/>
              </a:ext>
            </a:extLst>
          </p:cNvPr>
          <p:cNvSpPr>
            <a:spLocks noGrp="1"/>
          </p:cNvSpPr>
          <p:nvPr>
            <p:ph type="ftr" sz="quarter" idx="11"/>
          </p:nvPr>
        </p:nvSpPr>
        <p:spPr/>
        <p:txBody>
          <a:bodyPr/>
          <a:lstStyle/>
          <a:p>
            <a:r>
              <a:rPr lang="en-US"/>
              <a:t>WHEAT INTERNATIONAL TRIAL (UK) Training Slides | IRAS 309894 | V2.0 07AUG23</a:t>
            </a:r>
          </a:p>
        </p:txBody>
      </p:sp>
      <p:sp>
        <p:nvSpPr>
          <p:cNvPr id="2" name="Slide Number Placeholder 1"/>
          <p:cNvSpPr>
            <a:spLocks noGrp="1"/>
          </p:cNvSpPr>
          <p:nvPr>
            <p:ph type="sldNum" sz="quarter" idx="12"/>
          </p:nvPr>
        </p:nvSpPr>
        <p:spPr/>
        <p:txBody>
          <a:bodyPr/>
          <a:lstStyle/>
          <a:p>
            <a:fld id="{D66DBF57-1139-D04F-B677-BBD24669182F}" type="slidenum">
              <a:rPr lang="en-US" smtClean="0"/>
              <a:pPr/>
              <a:t>13</a:t>
            </a:fld>
            <a:endParaRPr lang="en-US"/>
          </a:p>
        </p:txBody>
      </p:sp>
      <p:pic>
        <p:nvPicPr>
          <p:cNvPr id="7" name="Content Placeholder 9" descr="Logo&#10;&#10;Description automatically generated">
            <a:extLst>
              <a:ext uri="{FF2B5EF4-FFF2-40B4-BE49-F238E27FC236}">
                <a16:creationId xmlns:a16="http://schemas.microsoft.com/office/drawing/2014/main" id="{43019DDC-1ED9-4EA4-A1A2-49B66F75416F}"/>
              </a:ext>
            </a:extLst>
          </p:cNvPr>
          <p:cNvPicPr>
            <a:picLocks noChangeAspect="1"/>
          </p:cNvPicPr>
          <p:nvPr/>
        </p:nvPicPr>
        <p:blipFill rotWithShape="1">
          <a:blip r:embed="rId3"/>
          <a:srcRect t="1" r="71450" b="-3014"/>
          <a:stretch/>
        </p:blipFill>
        <p:spPr bwMode="auto">
          <a:xfrm>
            <a:off x="11077226" y="155846"/>
            <a:ext cx="1022410" cy="11864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5931233"/>
      </p:ext>
    </p:extLst>
  </p:cSld>
  <p:clrMapOvr>
    <a:masterClrMapping/>
  </p:clrMapOvr>
  <mc:AlternateContent xmlns:mc="http://schemas.openxmlformats.org/markup-compatibility/2006" xmlns:p14="http://schemas.microsoft.com/office/powerpoint/2010/main">
    <mc:Choice Requires="p14">
      <p:transition spd="slow" p14:dur="2000" advTm="46425"/>
    </mc:Choice>
    <mc:Fallback xmlns="">
      <p:transition spd="slow" advTm="4642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3297238" y="293688"/>
            <a:ext cx="8894762" cy="354012"/>
          </a:xfrm>
          <a:prstGeom prst="rect">
            <a:avLst/>
          </a:prstGeom>
        </p:spPr>
        <p:txBody>
          <a:bodyPr vert="horz" lIns="91440" tIns="45720" rIns="91440" bIns="45720" rtlCol="0" anchor="ctr">
            <a:normAutofit fontScale="825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r>
              <a:rPr lang="en-GB" b="1" dirty="0"/>
              <a:t>Trial Procedures – Data Collection</a:t>
            </a:r>
          </a:p>
        </p:txBody>
      </p:sp>
      <p:sp>
        <p:nvSpPr>
          <p:cNvPr id="7" name="Text Placeholder 6"/>
          <p:cNvSpPr>
            <a:spLocks noGrp="1"/>
          </p:cNvSpPr>
          <p:nvPr>
            <p:ph sz="half" idx="2"/>
          </p:nvPr>
        </p:nvSpPr>
        <p:spPr>
          <a:xfrm>
            <a:off x="675216" y="2910254"/>
            <a:ext cx="5321301" cy="3215911"/>
          </a:xfrm>
        </p:spPr>
        <p:txBody>
          <a:bodyPr>
            <a:normAutofit lnSpcReduction="10000"/>
          </a:bodyPr>
          <a:lstStyle/>
          <a:p>
            <a:r>
              <a:rPr lang="en-GB" sz="1800" dirty="0">
                <a:solidFill>
                  <a:srgbClr val="002060"/>
                </a:solidFill>
              </a:rPr>
              <a:t>Infants will remain allocated to the same care pathway until they reach </a:t>
            </a:r>
            <a:r>
              <a:rPr lang="en-GB" sz="1800">
                <a:solidFill>
                  <a:srgbClr val="002060"/>
                </a:solidFill>
              </a:rPr>
              <a:t>35 weeks post-menstrual </a:t>
            </a:r>
            <a:r>
              <a:rPr lang="en-GB" sz="1800" dirty="0">
                <a:solidFill>
                  <a:srgbClr val="002060"/>
                </a:solidFill>
              </a:rPr>
              <a:t>age</a:t>
            </a:r>
          </a:p>
          <a:p>
            <a:pPr marL="0" indent="0">
              <a:buNone/>
            </a:pPr>
            <a:endParaRPr lang="en-GB" sz="1800" dirty="0"/>
          </a:p>
          <a:p>
            <a:r>
              <a:rPr lang="en-GB" sz="1800" dirty="0"/>
              <a:t>At 35 weeks post-menstrual age the choice of continuing or withholding enteral feeds around blood transfusion will be determined by the clinical team.</a:t>
            </a:r>
          </a:p>
          <a:p>
            <a:endParaRPr lang="en-GB" sz="1800" dirty="0"/>
          </a:p>
          <a:p>
            <a:r>
              <a:rPr lang="en-GB" sz="1800" dirty="0"/>
              <a:t>Follow-up data collection (routine only) until 40 weeks/final discharge</a:t>
            </a:r>
            <a:endParaRPr lang="en-US" dirty="0">
              <a:solidFill>
                <a:srgbClr val="7030A0"/>
              </a:solidFill>
            </a:endParaRPr>
          </a:p>
          <a:p>
            <a:endParaRPr lang="en-GB" dirty="0"/>
          </a:p>
        </p:txBody>
      </p:sp>
      <p:sp>
        <p:nvSpPr>
          <p:cNvPr id="5" name="Content Placeholder 4"/>
          <p:cNvSpPr>
            <a:spLocks noGrp="1"/>
          </p:cNvSpPr>
          <p:nvPr>
            <p:ph sz="quarter" idx="4"/>
          </p:nvPr>
        </p:nvSpPr>
        <p:spPr>
          <a:xfrm>
            <a:off x="6184575" y="2910254"/>
            <a:ext cx="5336116" cy="3136781"/>
          </a:xfrm>
        </p:spPr>
        <p:txBody>
          <a:bodyPr>
            <a:normAutofit/>
          </a:bodyPr>
          <a:lstStyle/>
          <a:p>
            <a:pPr marL="0" indent="0">
              <a:buNone/>
            </a:pPr>
            <a:r>
              <a:rPr lang="en-GB" sz="1500" b="1" dirty="0"/>
              <a:t>Continuing care</a:t>
            </a:r>
          </a:p>
          <a:p>
            <a:pPr marL="0" indent="0">
              <a:buNone/>
            </a:pPr>
            <a:endParaRPr lang="en-GB" sz="1500" dirty="0"/>
          </a:p>
          <a:p>
            <a:r>
              <a:rPr lang="en-GB" sz="1500" dirty="0"/>
              <a:t>Randomised babies will remain on the trial if discharged to a continuing care site </a:t>
            </a:r>
            <a:r>
              <a:rPr lang="en-GB" sz="1500" b="1" dirty="0"/>
              <a:t>before</a:t>
            </a:r>
            <a:r>
              <a:rPr lang="en-GB" sz="1500" dirty="0"/>
              <a:t> they reach 35 weeks post-menstrual age</a:t>
            </a:r>
          </a:p>
          <a:p>
            <a:endParaRPr lang="en-GB" sz="1500" dirty="0"/>
          </a:p>
          <a:p>
            <a:r>
              <a:rPr lang="en-GB" sz="1500" dirty="0"/>
              <a:t>The patient record will have the WHEAT fields enabled on the Badger system used at the continuing care site</a:t>
            </a:r>
          </a:p>
          <a:p>
            <a:endParaRPr lang="en-GB" sz="1500" dirty="0"/>
          </a:p>
          <a:p>
            <a:pPr marL="0" indent="0">
              <a:buNone/>
            </a:pPr>
            <a:r>
              <a:rPr lang="en-GB" sz="1500" b="1" dirty="0">
                <a:solidFill>
                  <a:srgbClr val="7030A0"/>
                </a:solidFill>
              </a:rPr>
              <a:t>Please notify Sponsor: 0207 594 7271 when a WHEAT baby is transferred to a continuing care site</a:t>
            </a:r>
          </a:p>
        </p:txBody>
      </p:sp>
      <p:sp>
        <p:nvSpPr>
          <p:cNvPr id="8" name="Text Placeholder 7"/>
          <p:cNvSpPr>
            <a:spLocks noGrp="1"/>
          </p:cNvSpPr>
          <p:nvPr>
            <p:ph type="body" sz="quarter" idx="13"/>
          </p:nvPr>
        </p:nvSpPr>
        <p:spPr/>
        <p:txBody>
          <a:bodyPr/>
          <a:lstStyle/>
          <a:p>
            <a:r>
              <a:rPr lang="en-GB" dirty="0"/>
              <a:t>Intervention – Data Collection</a:t>
            </a:r>
          </a:p>
        </p:txBody>
      </p:sp>
      <p:sp>
        <p:nvSpPr>
          <p:cNvPr id="13" name="Slide Number Placeholder 9"/>
          <p:cNvSpPr txBox="1">
            <a:spLocks/>
          </p:cNvSpPr>
          <p:nvPr/>
        </p:nvSpPr>
        <p:spPr>
          <a:xfrm>
            <a:off x="91440" y="6546469"/>
            <a:ext cx="492125" cy="1841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66DBF57-1139-D04F-B677-BBD24669182F}" type="slidenum">
              <a:rPr lang="en-US" smtClean="0">
                <a:solidFill>
                  <a:srgbClr val="1189AD"/>
                </a:solidFill>
                <a:latin typeface="Arial"/>
              </a:rPr>
              <a:pPr defTabSz="457200"/>
              <a:t>14</a:t>
            </a:fld>
            <a:endParaRPr lang="en-US" dirty="0">
              <a:solidFill>
                <a:srgbClr val="1189AD"/>
              </a:solidFill>
              <a:latin typeface="Arial"/>
            </a:endParaRPr>
          </a:p>
        </p:txBody>
      </p:sp>
      <p:sp>
        <p:nvSpPr>
          <p:cNvPr id="9" name="Footer Placeholder 8"/>
          <p:cNvSpPr>
            <a:spLocks noGrp="1"/>
          </p:cNvSpPr>
          <p:nvPr>
            <p:ph type="ftr" sz="quarter" idx="16"/>
          </p:nvPr>
        </p:nvSpPr>
        <p:spPr>
          <a:xfrm>
            <a:off x="2373673" y="6558909"/>
            <a:ext cx="7245687" cy="184317"/>
          </a:xfrm>
        </p:spPr>
        <p:txBody>
          <a:bodyPr/>
          <a:lstStyle/>
          <a:p>
            <a:r>
              <a:rPr lang="en-US"/>
              <a:t>WHEAT INTERNATIONAL TRIAL (UK) Training Slides | IRAS 309894 | V2.0 07AUG23</a:t>
            </a:r>
            <a:endParaRPr lang="en-US" dirty="0"/>
          </a:p>
        </p:txBody>
      </p:sp>
      <p:sp>
        <p:nvSpPr>
          <p:cNvPr id="10" name="Slide Number Placeholder 9"/>
          <p:cNvSpPr>
            <a:spLocks noGrp="1"/>
          </p:cNvSpPr>
          <p:nvPr>
            <p:ph type="sldNum" sz="quarter" idx="17"/>
          </p:nvPr>
        </p:nvSpPr>
        <p:spPr/>
        <p:txBody>
          <a:bodyPr/>
          <a:lstStyle/>
          <a:p>
            <a:fld id="{D66DBF57-1139-D04F-B677-BBD24669182F}" type="slidenum">
              <a:rPr lang="en-US" smtClean="0"/>
              <a:pPr/>
              <a:t>14</a:t>
            </a:fld>
            <a:endParaRPr lang="en-US"/>
          </a:p>
        </p:txBody>
      </p:sp>
    </p:spTree>
    <p:extLst>
      <p:ext uri="{BB962C8B-B14F-4D97-AF65-F5344CB8AC3E}">
        <p14:creationId xmlns:p14="http://schemas.microsoft.com/office/powerpoint/2010/main" val="1939271171"/>
      </p:ext>
    </p:extLst>
  </p:cSld>
  <p:clrMapOvr>
    <a:masterClrMapping/>
  </p:clrMapOvr>
  <mc:AlternateContent xmlns:mc="http://schemas.openxmlformats.org/markup-compatibility/2006" xmlns:p14="http://schemas.microsoft.com/office/powerpoint/2010/main">
    <mc:Choice Requires="p14">
      <p:transition spd="slow" p14:dur="2000" advTm="48382"/>
    </mc:Choice>
    <mc:Fallback xmlns="">
      <p:transition spd="slow" advTm="4838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Safety Reporting</a:t>
            </a:r>
          </a:p>
        </p:txBody>
      </p:sp>
      <p:sp>
        <p:nvSpPr>
          <p:cNvPr id="3" name="Content Placeholder 2"/>
          <p:cNvSpPr>
            <a:spLocks noGrp="1"/>
          </p:cNvSpPr>
          <p:nvPr>
            <p:ph idx="1"/>
          </p:nvPr>
        </p:nvSpPr>
        <p:spPr>
          <a:xfrm>
            <a:off x="3342132" y="1475934"/>
            <a:ext cx="6345936" cy="641457"/>
          </a:xfrm>
        </p:spPr>
        <p:txBody>
          <a:bodyPr/>
          <a:lstStyle/>
          <a:p>
            <a:pPr marL="0" indent="0" algn="ctr">
              <a:buNone/>
            </a:pPr>
            <a:r>
              <a:rPr lang="en-GB" dirty="0"/>
              <a:t>Safety Reporting</a:t>
            </a:r>
          </a:p>
        </p:txBody>
      </p:sp>
      <p:sp>
        <p:nvSpPr>
          <p:cNvPr id="4" name="Footer Placeholder 3"/>
          <p:cNvSpPr>
            <a:spLocks noGrp="1"/>
          </p:cNvSpPr>
          <p:nvPr>
            <p:ph type="ftr" sz="quarter" idx="11"/>
          </p:nvPr>
        </p:nvSpPr>
        <p:spPr/>
        <p:txBody>
          <a:bodyPr/>
          <a:lstStyle/>
          <a:p>
            <a:r>
              <a:rPr lang="en-US"/>
              <a:t>WHEAT INTERNATIONAL TRIAL (UK) Training Slides | IRAS 309894 | V2.0 07AUG23</a:t>
            </a:r>
            <a:endParaRPr lang="en-GB"/>
          </a:p>
        </p:txBody>
      </p:sp>
      <p:sp>
        <p:nvSpPr>
          <p:cNvPr id="5" name="Slide Number Placeholder 4"/>
          <p:cNvSpPr>
            <a:spLocks noGrp="1"/>
          </p:cNvSpPr>
          <p:nvPr>
            <p:ph type="sldNum" sz="quarter" idx="12"/>
          </p:nvPr>
        </p:nvSpPr>
        <p:spPr/>
        <p:txBody>
          <a:bodyPr/>
          <a:lstStyle/>
          <a:p>
            <a:fld id="{00000000-1234-1234-1234-123412341234}" type="slidenum">
              <a:rPr lang="en-GB" smtClean="0"/>
              <a:pPr/>
              <a:t>15</a:t>
            </a:fld>
            <a:endParaRPr lang="en-GB"/>
          </a:p>
        </p:txBody>
      </p:sp>
      <p:pic>
        <p:nvPicPr>
          <p:cNvPr id="5122" name="Picture 2" descr="Sticky note on concrete wall, Safety First Sticky note on concrete wall, Safety First safety report stock pictures, royalty-free photos &am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62" y="2271978"/>
            <a:ext cx="5303519" cy="35530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15100" y="2117391"/>
            <a:ext cx="5319849" cy="4247317"/>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Identify your local Principal Investigator and Lead Research Nurse(s)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Review the safety reporting requirements in the Protocol (V1.3 13 JUN 23)</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Ensure you have their contact details in case of clinical events which may need reporting to Sponsor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 a reminder, unexpected/trial-related events must be reported to Sponsor within 24 hours of the event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593806208"/>
      </p:ext>
    </p:extLst>
  </p:cSld>
  <p:clrMapOvr>
    <a:masterClrMapping/>
  </p:clrMapOvr>
  <mc:AlternateContent xmlns:mc="http://schemas.openxmlformats.org/markup-compatibility/2006" xmlns:p14="http://schemas.microsoft.com/office/powerpoint/2010/main">
    <mc:Choice Requires="p14">
      <p:transition spd="slow" p14:dur="2000" advTm="36145"/>
    </mc:Choice>
    <mc:Fallback xmlns="">
      <p:transition spd="slow" advTm="3614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3"/>
          </p:nvPr>
        </p:nvSpPr>
        <p:spPr/>
        <p:txBody>
          <a:bodyPr>
            <a:normAutofit/>
          </a:bodyPr>
          <a:lstStyle/>
          <a:p>
            <a:pPr marL="0" indent="0">
              <a:buNone/>
            </a:pPr>
            <a:r>
              <a:rPr lang="en-GB" b="1" dirty="0"/>
              <a:t>Trial Manager/Monitor</a:t>
            </a:r>
          </a:p>
          <a:p>
            <a:pPr marL="0" indent="0">
              <a:buNone/>
            </a:pPr>
            <a:r>
              <a:rPr lang="en-GB" dirty="0"/>
              <a:t>Joe Montebello</a:t>
            </a:r>
          </a:p>
          <a:p>
            <a:pPr marL="0" indent="0">
              <a:buNone/>
            </a:pPr>
            <a:r>
              <a:rPr lang="en-GB" dirty="0"/>
              <a:t>WHEAT@imperial.ac.uk </a:t>
            </a:r>
          </a:p>
          <a:p>
            <a:pPr marL="0" indent="0">
              <a:buNone/>
            </a:pPr>
            <a:r>
              <a:rPr lang="en-GB" dirty="0"/>
              <a:t>0207 594 7271</a:t>
            </a:r>
          </a:p>
          <a:p>
            <a:pPr marL="0" indent="0">
              <a:buNone/>
            </a:pPr>
            <a:endParaRPr lang="en-GB" dirty="0"/>
          </a:p>
          <a:p>
            <a:pPr marL="0" indent="0">
              <a:buNone/>
            </a:pPr>
            <a:endParaRPr lang="en-GB" dirty="0"/>
          </a:p>
          <a:p>
            <a:pPr marL="0" indent="0">
              <a:buNone/>
            </a:pPr>
            <a:r>
              <a:rPr lang="en-GB" b="1" dirty="0"/>
              <a:t>Chief Investigator (UK)</a:t>
            </a:r>
          </a:p>
          <a:p>
            <a:pPr marL="0" indent="0">
              <a:buNone/>
            </a:pPr>
            <a:r>
              <a:rPr lang="en-GB" dirty="0"/>
              <a:t>Prof Chris Gale</a:t>
            </a:r>
          </a:p>
          <a:p>
            <a:pPr marL="0" indent="0">
              <a:buNone/>
            </a:pPr>
            <a:r>
              <a:rPr lang="en-GB" dirty="0"/>
              <a:t>christopher.gale@imperial.ac.uk</a:t>
            </a:r>
          </a:p>
          <a:p>
            <a:pPr marL="0" indent="0">
              <a:buNone/>
            </a:pPr>
            <a:endParaRPr lang="en-GB" dirty="0"/>
          </a:p>
        </p:txBody>
      </p:sp>
      <p:sp>
        <p:nvSpPr>
          <p:cNvPr id="5" name="Title 4"/>
          <p:cNvSpPr>
            <a:spLocks noGrp="1"/>
          </p:cNvSpPr>
          <p:nvPr>
            <p:ph type="title"/>
          </p:nvPr>
        </p:nvSpPr>
        <p:spPr/>
        <p:txBody>
          <a:bodyPr>
            <a:normAutofit fontScale="90000"/>
          </a:bodyPr>
          <a:lstStyle/>
          <a:p>
            <a:r>
              <a:rPr lang="en-GB" dirty="0"/>
              <a:t>Contacts</a:t>
            </a:r>
          </a:p>
        </p:txBody>
      </p:sp>
      <p:sp>
        <p:nvSpPr>
          <p:cNvPr id="12" name="Text Placeholder 11"/>
          <p:cNvSpPr>
            <a:spLocks noGrp="1"/>
          </p:cNvSpPr>
          <p:nvPr>
            <p:ph type="body" sz="quarter" idx="17"/>
          </p:nvPr>
        </p:nvSpPr>
        <p:spPr>
          <a:xfrm>
            <a:off x="6016769" y="1816801"/>
            <a:ext cx="5683215" cy="368300"/>
          </a:xfrm>
        </p:spPr>
        <p:txBody>
          <a:bodyPr/>
          <a:lstStyle/>
          <a:p>
            <a:pPr algn="ctr"/>
            <a:r>
              <a:rPr lang="en-GB" b="1" dirty="0"/>
              <a:t>Contact Us</a:t>
            </a:r>
          </a:p>
        </p:txBody>
      </p:sp>
      <p:sp>
        <p:nvSpPr>
          <p:cNvPr id="7" name="Footer Placeholder 6"/>
          <p:cNvSpPr>
            <a:spLocks noGrp="1"/>
          </p:cNvSpPr>
          <p:nvPr>
            <p:ph type="ftr" sz="quarter" idx="4294967295"/>
          </p:nvPr>
        </p:nvSpPr>
        <p:spPr>
          <a:xfrm>
            <a:off x="0" y="6537325"/>
            <a:ext cx="7245350" cy="184150"/>
          </a:xfrm>
        </p:spPr>
        <p:txBody>
          <a:bodyPr/>
          <a:lstStyle/>
          <a:p>
            <a:r>
              <a:rPr lang="en-US"/>
              <a:t>WHEAT INTERNATIONAL TRIAL (UK) Training Slides | IRAS 309894 | V2.0 07AUG23</a:t>
            </a:r>
          </a:p>
        </p:txBody>
      </p:sp>
      <p:sp>
        <p:nvSpPr>
          <p:cNvPr id="8" name="Slide Number Placeholder 7"/>
          <p:cNvSpPr>
            <a:spLocks noGrp="1"/>
          </p:cNvSpPr>
          <p:nvPr>
            <p:ph type="sldNum" sz="quarter" idx="4294967295"/>
          </p:nvPr>
        </p:nvSpPr>
        <p:spPr>
          <a:xfrm>
            <a:off x="0" y="6537325"/>
            <a:ext cx="492125" cy="184150"/>
          </a:xfrm>
        </p:spPr>
        <p:txBody>
          <a:bodyPr/>
          <a:lstStyle/>
          <a:p>
            <a:fld id="{D66DBF57-1139-D04F-B677-BBD24669182F}" type="slidenum">
              <a:rPr lang="en-US" smtClean="0"/>
              <a:pPr/>
              <a:t>16</a:t>
            </a:fld>
            <a:endParaRPr lang="en-US"/>
          </a:p>
        </p:txBody>
      </p:sp>
      <p:pic>
        <p:nvPicPr>
          <p:cNvPr id="6146" name="Picture 2" descr="White Chat Bubbles Imprinted With Contact Us Symbols On Blue Background White chat bubbles hanging over a  blue background. Various contact us symbols are imprinted on chat bubbles. Horizontal composition with copy space. email phone stock pictures, royalty-free photos &am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727" y="2353025"/>
            <a:ext cx="582930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649040"/>
      </p:ext>
    </p:extLst>
  </p:cSld>
  <p:clrMapOvr>
    <a:masterClrMapping/>
  </p:clrMapOvr>
  <mc:AlternateContent xmlns:mc="http://schemas.openxmlformats.org/markup-compatibility/2006" xmlns:p14="http://schemas.microsoft.com/office/powerpoint/2010/main">
    <mc:Choice Requires="p14">
      <p:transition spd="slow" p14:dur="2000" advTm="32042"/>
    </mc:Choice>
    <mc:Fallback xmlns="">
      <p:transition spd="slow" advTm="320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normAutofit fontScale="92500" lnSpcReduction="10000"/>
          </a:bodyPr>
          <a:lstStyle/>
          <a:p>
            <a:pPr marL="0" indent="0">
              <a:buNone/>
            </a:pPr>
            <a:r>
              <a:rPr lang="en-GB" sz="1900" b="1" dirty="0"/>
              <a:t>Primary Objective: </a:t>
            </a:r>
            <a:r>
              <a:rPr lang="en-GB" sz="1800" dirty="0"/>
              <a:t>To determine if withholding enteral feeds around blood transfusion is superior to continued enteral feeding, in reducing incidence of NEC (≥ Stage II) and other adverse clinical outcomes before discharge from neonatal care.</a:t>
            </a:r>
          </a:p>
          <a:p>
            <a:pPr marL="0" indent="0">
              <a:buNone/>
            </a:pPr>
            <a:endParaRPr lang="en-GB" sz="1700" b="1" dirty="0"/>
          </a:p>
          <a:p>
            <a:pPr marL="0" indent="0">
              <a:buNone/>
            </a:pPr>
            <a:endParaRPr lang="en-GB" sz="2000" b="1" dirty="0"/>
          </a:p>
          <a:p>
            <a:pPr marL="0" indent="0">
              <a:buNone/>
            </a:pPr>
            <a:r>
              <a:rPr lang="en-GB" sz="1900" b="1" dirty="0"/>
              <a:t>Secondary Objectives: </a:t>
            </a:r>
            <a:r>
              <a:rPr lang="en-GB" sz="1800" dirty="0"/>
              <a:t>Is withholding enteral feeds around blood transfusion superior to continued enteral feeding, in reducing incidence of the following clinical outcomes before discharge from neonatal care?</a:t>
            </a:r>
          </a:p>
          <a:p>
            <a:pPr marL="0" indent="0">
              <a:buNone/>
            </a:pPr>
            <a:endParaRPr lang="en-GB" sz="1700" dirty="0"/>
          </a:p>
          <a:p>
            <a:r>
              <a:rPr lang="en-GB" sz="1500" dirty="0"/>
              <a:t>Severe NEC</a:t>
            </a:r>
          </a:p>
          <a:p>
            <a:r>
              <a:rPr lang="en-GB" sz="1500" dirty="0"/>
              <a:t>Death</a:t>
            </a:r>
          </a:p>
          <a:p>
            <a:r>
              <a:rPr lang="en-GB" sz="1500" dirty="0"/>
              <a:t>Late-onset sepsis</a:t>
            </a:r>
          </a:p>
          <a:p>
            <a:r>
              <a:rPr lang="en-GB" sz="1500" dirty="0"/>
              <a:t>Number of days with central venous line in-situ</a:t>
            </a:r>
          </a:p>
          <a:p>
            <a:r>
              <a:rPr lang="en-GB" sz="1500" dirty="0"/>
              <a:t>Number of central line associated bloodstream infections</a:t>
            </a:r>
          </a:p>
          <a:p>
            <a:r>
              <a:rPr lang="en-GB" sz="1500" dirty="0"/>
              <a:t>Duration of parenteral nutrition (in days)</a:t>
            </a:r>
          </a:p>
          <a:p>
            <a:r>
              <a:rPr lang="en-GB" sz="1500" dirty="0"/>
              <a:t>Growth: Weight &amp; head circumference z-score</a:t>
            </a:r>
          </a:p>
          <a:p>
            <a:r>
              <a:rPr lang="en-GB" sz="1500" dirty="0"/>
              <a:t>Spontaneous intestinal perforation</a:t>
            </a:r>
          </a:p>
          <a:p>
            <a:r>
              <a:rPr lang="en-GB" sz="1500" dirty="0"/>
              <a:t>Duration of neonatal unit stay (in days, all levels of care)</a:t>
            </a:r>
          </a:p>
          <a:p>
            <a:r>
              <a:rPr lang="en-GB" sz="1500" dirty="0"/>
              <a:t>Bronchopulmonary dysplasia/Chronic Lung Disease</a:t>
            </a:r>
          </a:p>
        </p:txBody>
      </p:sp>
      <p:sp>
        <p:nvSpPr>
          <p:cNvPr id="11" name="Title 10"/>
          <p:cNvSpPr>
            <a:spLocks noGrp="1"/>
          </p:cNvSpPr>
          <p:nvPr>
            <p:ph type="title"/>
          </p:nvPr>
        </p:nvSpPr>
        <p:spPr/>
        <p:txBody>
          <a:bodyPr>
            <a:normAutofit fontScale="90000"/>
          </a:bodyPr>
          <a:lstStyle/>
          <a:p>
            <a:r>
              <a:rPr lang="en-GB" b="1" dirty="0"/>
              <a:t>Study Objectives</a:t>
            </a:r>
          </a:p>
        </p:txBody>
      </p:sp>
      <p:sp>
        <p:nvSpPr>
          <p:cNvPr id="9" name="Footer Placeholder 8"/>
          <p:cNvSpPr>
            <a:spLocks noGrp="1"/>
          </p:cNvSpPr>
          <p:nvPr>
            <p:ph type="ftr" sz="quarter" idx="11"/>
          </p:nvPr>
        </p:nvSpPr>
        <p:spPr>
          <a:xfrm>
            <a:off x="3269789" y="6537325"/>
            <a:ext cx="5435600" cy="184150"/>
          </a:xfrm>
        </p:spPr>
        <p:txBody>
          <a:bodyPr/>
          <a:lstStyle/>
          <a:p>
            <a:r>
              <a:rPr lang="en-US"/>
              <a:t>WHEAT INTERNATIONAL TRIAL (UK) Training Slides | IRAS 309894 | V2.0 07AUG23</a:t>
            </a:r>
            <a:endParaRPr lang="en-US" dirty="0"/>
          </a:p>
        </p:txBody>
      </p:sp>
      <p:sp>
        <p:nvSpPr>
          <p:cNvPr id="3" name="Slide Number Placeholder 2"/>
          <p:cNvSpPr>
            <a:spLocks noGrp="1"/>
          </p:cNvSpPr>
          <p:nvPr>
            <p:ph type="sldNum" sz="quarter" idx="12"/>
          </p:nvPr>
        </p:nvSpPr>
        <p:spPr/>
        <p:txBody>
          <a:bodyPr/>
          <a:lstStyle/>
          <a:p>
            <a:pPr defTabSz="457200"/>
            <a:fld id="{D66DBF57-1139-D04F-B677-BBD24669182F}" type="slidenum">
              <a:rPr lang="en-US" smtClean="0">
                <a:solidFill>
                  <a:srgbClr val="1189AD"/>
                </a:solidFill>
              </a:rPr>
              <a:pPr defTabSz="457200"/>
              <a:t>2</a:t>
            </a:fld>
            <a:endParaRPr lang="en-US">
              <a:solidFill>
                <a:srgbClr val="1189AD"/>
              </a:solidFill>
            </a:endParaRPr>
          </a:p>
        </p:txBody>
      </p:sp>
    </p:spTree>
    <p:extLst>
      <p:ext uri="{BB962C8B-B14F-4D97-AF65-F5344CB8AC3E}">
        <p14:creationId xmlns:p14="http://schemas.microsoft.com/office/powerpoint/2010/main" val="2422011071"/>
      </p:ext>
    </p:extLst>
  </p:cSld>
  <p:clrMapOvr>
    <a:masterClrMapping/>
  </p:clrMapOvr>
  <mc:AlternateContent xmlns:mc="http://schemas.openxmlformats.org/markup-compatibility/2006" xmlns:p14="http://schemas.microsoft.com/office/powerpoint/2010/main">
    <mc:Choice Requires="p14">
      <p:transition spd="slow" p14:dur="2000" advTm="42561"/>
    </mc:Choice>
    <mc:Fallback xmlns="">
      <p:transition spd="slow" advTm="4256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3297238" y="293688"/>
            <a:ext cx="8894762" cy="354012"/>
          </a:xfrm>
          <a:prstGeom prst="rect">
            <a:avLst/>
          </a:prstGeom>
        </p:spPr>
        <p:txBody>
          <a:bodyPr vert="horz" lIns="91440" tIns="45720" rIns="91440" bIns="45720" rtlCol="0" anchor="ctr">
            <a:normAutofit fontScale="825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r>
              <a:rPr lang="en-GB" b="1" dirty="0"/>
              <a:t>Trial Procedures – Patient Identification</a:t>
            </a:r>
          </a:p>
        </p:txBody>
      </p:sp>
      <p:sp>
        <p:nvSpPr>
          <p:cNvPr id="7" name="Text Placeholder 6"/>
          <p:cNvSpPr>
            <a:spLocks noGrp="1"/>
          </p:cNvSpPr>
          <p:nvPr>
            <p:ph type="body" sz="half" idx="2"/>
          </p:nvPr>
        </p:nvSpPr>
        <p:spPr>
          <a:xfrm>
            <a:off x="5846458" y="2227965"/>
            <a:ext cx="5888342" cy="3972810"/>
          </a:xfrm>
        </p:spPr>
        <p:txBody>
          <a:bodyPr>
            <a:normAutofit fontScale="85000" lnSpcReduction="20000"/>
          </a:bodyPr>
          <a:lstStyle/>
          <a:p>
            <a:r>
              <a:rPr lang="en-GB" sz="1700" dirty="0">
                <a:solidFill>
                  <a:srgbClr val="7030A0"/>
                </a:solidFill>
              </a:rPr>
              <a:t>Badger has been configured to (partially) </a:t>
            </a:r>
            <a:r>
              <a:rPr lang="en-GB" sz="1700" b="1" dirty="0">
                <a:solidFill>
                  <a:srgbClr val="7030A0"/>
                </a:solidFill>
              </a:rPr>
              <a:t>automatically detect</a:t>
            </a:r>
            <a:r>
              <a:rPr lang="en-GB" sz="1700" dirty="0">
                <a:solidFill>
                  <a:srgbClr val="7030A0"/>
                </a:solidFill>
              </a:rPr>
              <a:t> an eligible baby based on the routine age data entered into the Admission Summary.</a:t>
            </a:r>
          </a:p>
          <a:p>
            <a:endParaRPr lang="en-GB" dirty="0"/>
          </a:p>
          <a:p>
            <a:r>
              <a:rPr lang="en-GB" dirty="0"/>
              <a:t>No screening of admission lists required.</a:t>
            </a:r>
          </a:p>
          <a:p>
            <a:endParaRPr lang="en-GB" dirty="0"/>
          </a:p>
          <a:p>
            <a:pPr marL="0" indent="0">
              <a:buNone/>
              <a:defRPr/>
            </a:pPr>
            <a:r>
              <a:rPr lang="en-GB" altLang="en-US" sz="2100" b="1" dirty="0">
                <a:solidFill>
                  <a:srgbClr val="002060"/>
                </a:solidFill>
                <a:ea typeface="ＭＳ Ｐゴシック" charset="-128"/>
              </a:rPr>
              <a:t>Inclusion criteria</a:t>
            </a:r>
          </a:p>
          <a:p>
            <a:pPr marL="285750" indent="-285750">
              <a:buFont typeface="Arial" panose="020B0604020202020204" pitchFamily="34" charset="0"/>
              <a:buChar char="•"/>
              <a:defRPr/>
            </a:pPr>
            <a:r>
              <a:rPr lang="en-GB" sz="1500" b="0" dirty="0">
                <a:effectLst/>
                <a:latin typeface="Arial" panose="020B0604020202020204" pitchFamily="34" charset="0"/>
                <a:cs typeface="Arial" panose="020B0604020202020204" pitchFamily="34" charset="0"/>
              </a:rPr>
              <a:t>Preterm birth at &lt;30+0 gestational weeks + days</a:t>
            </a:r>
            <a:endParaRPr lang="en-GB" sz="1500" b="1" dirty="0">
              <a:effectLst/>
              <a:latin typeface="Arial" panose="020B0604020202020204" pitchFamily="34" charset="0"/>
              <a:cs typeface="Times New Roman" panose="02020603050405020304" pitchFamily="18" charset="0"/>
            </a:endParaRPr>
          </a:p>
          <a:p>
            <a:pPr lvl="1" indent="0">
              <a:buNone/>
              <a:defRPr/>
            </a:pPr>
            <a:endParaRPr lang="en-GB" altLang="en-US" sz="1800" dirty="0">
              <a:solidFill>
                <a:srgbClr val="002060"/>
              </a:solidFill>
              <a:ea typeface="ＭＳ Ｐゴシック" charset="-128"/>
            </a:endParaRPr>
          </a:p>
          <a:p>
            <a:pPr marL="0" indent="0">
              <a:buNone/>
              <a:defRPr/>
            </a:pPr>
            <a:r>
              <a:rPr lang="en-GB" altLang="en-US" sz="2100" b="1" dirty="0">
                <a:solidFill>
                  <a:srgbClr val="002060"/>
                </a:solidFill>
                <a:ea typeface="ＭＳ Ｐゴシック" charset="-128"/>
              </a:rPr>
              <a:t>Exclusion criteria</a:t>
            </a:r>
          </a:p>
          <a:p>
            <a:pPr marL="285750" indent="-285750" algn="just">
              <a:spcBef>
                <a:spcPts val="600"/>
              </a:spcBef>
              <a:buFont typeface="Arial" panose="020B0604020202020204" pitchFamily="34" charset="0"/>
              <a:buChar char="•"/>
              <a:tabLst>
                <a:tab pos="2600325" algn="l"/>
              </a:tabLst>
            </a:pPr>
            <a:r>
              <a:rPr lang="en-GB" sz="1500" dirty="0">
                <a:effectLst/>
                <a:latin typeface="Arial" panose="020B0604020202020204" pitchFamily="34" charset="0"/>
                <a:ea typeface="Times New Roman" panose="02020603050405020304" pitchFamily="18" charset="0"/>
                <a:cs typeface="Times New Roman" panose="02020603050405020304" pitchFamily="18" charset="0"/>
              </a:rPr>
              <a:t>Parent(s) opt-out of trial participation.</a:t>
            </a:r>
          </a:p>
          <a:p>
            <a:pPr marL="285750" indent="-285750" algn="just">
              <a:spcBef>
                <a:spcPts val="600"/>
              </a:spcBef>
              <a:buFont typeface="Arial" panose="020B0604020202020204" pitchFamily="34" charset="0"/>
              <a:buChar char="•"/>
              <a:tabLst>
                <a:tab pos="2600325" algn="l"/>
              </a:tabLst>
            </a:pPr>
            <a:r>
              <a:rPr lang="en-GB" sz="1500" dirty="0">
                <a:effectLst/>
                <a:latin typeface="Arial" panose="020B0604020202020204" pitchFamily="34" charset="0"/>
                <a:ea typeface="Times New Roman" panose="02020603050405020304" pitchFamily="18" charset="0"/>
                <a:cs typeface="Times New Roman" panose="02020603050405020304" pitchFamily="18" charset="0"/>
              </a:rPr>
              <a:t>Packed red cell transfusion with concurrent enteral feeds prior to enrolment. Infants who have received a packed red cell transfusion while nil-by-mouth or minimal enteral nutrition (&lt;15ml/kg/day feeds) – </a:t>
            </a:r>
            <a:r>
              <a:rPr lang="en-GB" sz="15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4hrs either side of transfusion</a:t>
            </a:r>
            <a:r>
              <a:rPr lang="en-GB" sz="1500" dirty="0">
                <a:effectLst/>
                <a:latin typeface="Arial" panose="020B0604020202020204" pitchFamily="34" charset="0"/>
                <a:ea typeface="Times New Roman" panose="02020603050405020304" pitchFamily="18" charset="0"/>
                <a:cs typeface="Times New Roman" panose="02020603050405020304" pitchFamily="18" charset="0"/>
              </a:rPr>
              <a:t> - are eligible.</a:t>
            </a:r>
          </a:p>
          <a:p>
            <a:pPr marL="285750" indent="-285750" algn="just">
              <a:spcBef>
                <a:spcPts val="600"/>
              </a:spcBef>
              <a:buFont typeface="Arial" panose="020B0604020202020204" pitchFamily="34" charset="0"/>
              <a:buChar char="•"/>
              <a:tabLst>
                <a:tab pos="2600325" algn="l"/>
              </a:tabLst>
            </a:pPr>
            <a:r>
              <a:rPr lang="en-GB" sz="1500" dirty="0">
                <a:effectLst/>
                <a:latin typeface="Arial" panose="020B0604020202020204" pitchFamily="34" charset="0"/>
                <a:ea typeface="Times New Roman" panose="02020603050405020304" pitchFamily="18" charset="0"/>
                <a:cs typeface="Times New Roman" panose="02020603050405020304" pitchFamily="18" charset="0"/>
              </a:rPr>
              <a:t>Infants not being fed at the time of randomisation or where enteral feeding is contraindicated, for example major congenital abnormality of the gastrointestinal tract.</a:t>
            </a:r>
          </a:p>
          <a:p>
            <a:pPr marL="285750" indent="-285750">
              <a:buFont typeface="Arial" panose="020B0604020202020204" pitchFamily="34" charset="0"/>
              <a:buChar char="•"/>
            </a:pPr>
            <a:r>
              <a:rPr lang="en-GB" sz="1500" dirty="0">
                <a:effectLst/>
                <a:latin typeface="Arial" panose="020B0604020202020204" pitchFamily="34" charset="0"/>
                <a:ea typeface="Times New Roman" panose="02020603050405020304" pitchFamily="18" charset="0"/>
                <a:cs typeface="Times New Roman" panose="02020603050405020304" pitchFamily="18" charset="0"/>
              </a:rPr>
              <a:t>Previous episode of necrotising enterocolitis (NEC) or spontaneous intestinal perforation (SIP) prior to first packed cell transfusion.</a:t>
            </a:r>
            <a:endParaRPr lang="en-GB" altLang="en-US" sz="1500" dirty="0">
              <a:solidFill>
                <a:srgbClr val="002060"/>
              </a:solidFill>
              <a:ea typeface="ＭＳ Ｐゴシック" charset="-128"/>
            </a:endParaRPr>
          </a:p>
          <a:p>
            <a:endParaRPr lang="en-GB" dirty="0"/>
          </a:p>
          <a:p>
            <a:endParaRPr lang="en-GB" dirty="0"/>
          </a:p>
        </p:txBody>
      </p:sp>
      <p:sp>
        <p:nvSpPr>
          <p:cNvPr id="14" name="Text Placeholder 13"/>
          <p:cNvSpPr>
            <a:spLocks noGrp="1"/>
          </p:cNvSpPr>
          <p:nvPr>
            <p:ph type="body" sz="quarter" idx="17"/>
          </p:nvPr>
        </p:nvSpPr>
        <p:spPr/>
        <p:txBody>
          <a:bodyPr>
            <a:normAutofit/>
          </a:bodyPr>
          <a:lstStyle/>
          <a:p>
            <a:r>
              <a:rPr lang="en-GB" dirty="0"/>
              <a:t>Patient Identification &amp; Eligibility</a:t>
            </a:r>
          </a:p>
        </p:txBody>
      </p:sp>
      <p:sp>
        <p:nvSpPr>
          <p:cNvPr id="9" name="Oval 8">
            <a:extLst>
              <a:ext uri="{FF2B5EF4-FFF2-40B4-BE49-F238E27FC236}">
                <a16:creationId xmlns:a16="http://schemas.microsoft.com/office/drawing/2014/main" id="{5FA9CFF3-CF39-7C40-AE53-60D0B40D0CAD}"/>
              </a:ext>
            </a:extLst>
          </p:cNvPr>
          <p:cNvSpPr/>
          <p:nvPr/>
        </p:nvSpPr>
        <p:spPr>
          <a:xfrm>
            <a:off x="1376507" y="3947267"/>
            <a:ext cx="2381694" cy="47734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5"/>
          </p:nvPr>
        </p:nvSpPr>
        <p:spPr/>
        <p:txBody>
          <a:bodyPr/>
          <a:lstStyle/>
          <a:p>
            <a:r>
              <a:rPr lang="en-US"/>
              <a:t>WHEAT INTERNATIONAL TRIAL (UK) Training Slides | IRAS 309894 | V2.0 07AUG23</a:t>
            </a:r>
          </a:p>
        </p:txBody>
      </p:sp>
      <p:sp>
        <p:nvSpPr>
          <p:cNvPr id="10" name="Slide Number Placeholder 9"/>
          <p:cNvSpPr>
            <a:spLocks noGrp="1"/>
          </p:cNvSpPr>
          <p:nvPr>
            <p:ph type="sldNum" sz="quarter" idx="16"/>
          </p:nvPr>
        </p:nvSpPr>
        <p:spPr/>
        <p:txBody>
          <a:bodyPr/>
          <a:lstStyle/>
          <a:p>
            <a:fld id="{D66DBF57-1139-D04F-B677-BBD24669182F}" type="slidenum">
              <a:rPr lang="en-US" smtClean="0"/>
              <a:pPr/>
              <a:t>3</a:t>
            </a:fld>
            <a:endParaRPr lang="en-US"/>
          </a:p>
        </p:txBody>
      </p:sp>
      <p:pic>
        <p:nvPicPr>
          <p:cNvPr id="11" name="Picture 10">
            <a:extLst>
              <a:ext uri="{FF2B5EF4-FFF2-40B4-BE49-F238E27FC236}">
                <a16:creationId xmlns:a16="http://schemas.microsoft.com/office/drawing/2014/main" id="{FEB39418-E219-2037-DCBF-D41F1C000652}"/>
              </a:ext>
            </a:extLst>
          </p:cNvPr>
          <p:cNvPicPr>
            <a:picLocks noChangeAspect="1"/>
          </p:cNvPicPr>
          <p:nvPr/>
        </p:nvPicPr>
        <p:blipFill>
          <a:blip r:embed="rId4"/>
          <a:stretch>
            <a:fillRect/>
          </a:stretch>
        </p:blipFill>
        <p:spPr>
          <a:xfrm>
            <a:off x="280591" y="2066726"/>
            <a:ext cx="5409127" cy="3968885"/>
          </a:xfrm>
          <a:prstGeom prst="rect">
            <a:avLst/>
          </a:prstGeom>
        </p:spPr>
      </p:pic>
      <p:sp>
        <p:nvSpPr>
          <p:cNvPr id="12" name="Oval 11">
            <a:extLst>
              <a:ext uri="{FF2B5EF4-FFF2-40B4-BE49-F238E27FC236}">
                <a16:creationId xmlns:a16="http://schemas.microsoft.com/office/drawing/2014/main" id="{5FA9CFF3-CF39-7C40-AE53-60D0B40D0CAD}"/>
              </a:ext>
            </a:extLst>
          </p:cNvPr>
          <p:cNvSpPr/>
          <p:nvPr/>
        </p:nvSpPr>
        <p:spPr>
          <a:xfrm>
            <a:off x="2658779" y="4159812"/>
            <a:ext cx="2866809" cy="947765"/>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92916128"/>
      </p:ext>
    </p:extLst>
  </p:cSld>
  <p:clrMapOvr>
    <a:masterClrMapping/>
  </p:clrMapOvr>
  <mc:AlternateContent xmlns:mc="http://schemas.openxmlformats.org/markup-compatibility/2006" xmlns:p14="http://schemas.microsoft.com/office/powerpoint/2010/main">
    <mc:Choice Requires="p14">
      <p:transition spd="slow" p14:dur="2000" advTm="265772"/>
    </mc:Choice>
    <mc:Fallback xmlns="">
      <p:transition spd="slow" advTm="2657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633910-D804-6AF5-2452-516DC75C0A9E}"/>
              </a:ext>
            </a:extLst>
          </p:cNvPr>
          <p:cNvSpPr>
            <a:spLocks noGrp="1"/>
          </p:cNvSpPr>
          <p:nvPr>
            <p:ph type="ftr" sz="quarter" idx="15"/>
          </p:nvPr>
        </p:nvSpPr>
        <p:spPr/>
        <p:txBody>
          <a:bodyPr/>
          <a:lstStyle/>
          <a:p>
            <a:r>
              <a:rPr lang="en-US"/>
              <a:t>WHEAT INTERNATIONAL TRIAL (UK) Training Slides | IRAS 309894 | V2.0 07AUG23</a:t>
            </a:r>
          </a:p>
        </p:txBody>
      </p:sp>
      <p:sp>
        <p:nvSpPr>
          <p:cNvPr id="8" name="Text Placeholder 7">
            <a:extLst>
              <a:ext uri="{FF2B5EF4-FFF2-40B4-BE49-F238E27FC236}">
                <a16:creationId xmlns:a16="http://schemas.microsoft.com/office/drawing/2014/main" id="{36AEAE96-B775-334B-D18E-2167846CF2FC}"/>
              </a:ext>
            </a:extLst>
          </p:cNvPr>
          <p:cNvSpPr>
            <a:spLocks noGrp="1"/>
          </p:cNvSpPr>
          <p:nvPr>
            <p:ph type="body" sz="half" idx="2"/>
          </p:nvPr>
        </p:nvSpPr>
        <p:spPr>
          <a:xfrm>
            <a:off x="5846458" y="2227965"/>
            <a:ext cx="5683028" cy="3889371"/>
          </a:xfrm>
        </p:spPr>
        <p:txBody>
          <a:bodyPr>
            <a:normAutofit fontScale="85000" lnSpcReduction="10000"/>
          </a:bodyPr>
          <a:lstStyle/>
          <a:p>
            <a:pPr marL="342900" indent="-342900">
              <a:buFont typeface="Arial" panose="020B0604020202020204" pitchFamily="34" charset="0"/>
              <a:buChar char="•"/>
            </a:pPr>
            <a:endParaRPr lang="en-US" sz="1800" dirty="0">
              <a:solidFill>
                <a:srgbClr val="002060"/>
              </a:solidFill>
            </a:endParaRPr>
          </a:p>
          <a:p>
            <a:pPr marL="342900" indent="-342900">
              <a:buFont typeface="Arial" panose="020B0604020202020204" pitchFamily="34" charset="0"/>
              <a:buChar char="•"/>
            </a:pPr>
            <a:r>
              <a:rPr lang="en-US" sz="1800" dirty="0">
                <a:solidFill>
                  <a:srgbClr val="002060"/>
                </a:solidFill>
              </a:rPr>
              <a:t>Nurses can present the trial to parents/guardians</a:t>
            </a:r>
          </a:p>
          <a:p>
            <a:pPr marL="800100" lvl="1" indent="-342900">
              <a:buFont typeface="Arial" panose="020B0604020202020204" pitchFamily="34" charset="0"/>
              <a:buChar char="•"/>
            </a:pPr>
            <a:r>
              <a:rPr lang="en-US" sz="1600" dirty="0">
                <a:solidFill>
                  <a:srgbClr val="002060"/>
                </a:solidFill>
              </a:rPr>
              <a:t>GCP not required (only for PI and Core Research Team)</a:t>
            </a:r>
          </a:p>
          <a:p>
            <a:pPr marL="800100" lvl="1" indent="-342900">
              <a:buFont typeface="Arial" panose="020B0604020202020204" pitchFamily="34" charset="0"/>
              <a:buChar char="•"/>
            </a:pPr>
            <a:r>
              <a:rPr lang="en-US" sz="1600" dirty="0">
                <a:solidFill>
                  <a:srgbClr val="002060"/>
                </a:solidFill>
              </a:rPr>
              <a:t>Must have received trial training i.e. this video</a:t>
            </a:r>
            <a:endParaRPr lang="en-US" sz="1800" dirty="0">
              <a:solidFill>
                <a:srgbClr val="002060"/>
              </a:solidFill>
            </a:endParaRPr>
          </a:p>
          <a:p>
            <a:pPr marL="342900" indent="-342900">
              <a:buFont typeface="Arial" panose="020B0604020202020204" pitchFamily="34" charset="0"/>
              <a:buChar char="•"/>
            </a:pPr>
            <a:endParaRPr lang="en-US" sz="1800" dirty="0">
              <a:solidFill>
                <a:srgbClr val="002060"/>
              </a:solidFill>
            </a:endParaRPr>
          </a:p>
          <a:p>
            <a:pPr marL="342900" indent="-342900">
              <a:buFont typeface="Arial" panose="020B0604020202020204" pitchFamily="34" charset="0"/>
              <a:buChar char="•"/>
            </a:pPr>
            <a:r>
              <a:rPr lang="en-US" sz="1800" dirty="0" err="1">
                <a:solidFill>
                  <a:srgbClr val="002060"/>
                </a:solidFill>
              </a:rPr>
              <a:t>Localised</a:t>
            </a:r>
            <a:r>
              <a:rPr lang="en-US" sz="1800" dirty="0">
                <a:solidFill>
                  <a:srgbClr val="002060"/>
                </a:solidFill>
              </a:rPr>
              <a:t> </a:t>
            </a:r>
            <a:r>
              <a:rPr lang="en-US" sz="1800" i="1" dirty="0">
                <a:solidFill>
                  <a:srgbClr val="002060"/>
                </a:solidFill>
              </a:rPr>
              <a:t>Parent Information Sheet</a:t>
            </a:r>
            <a:r>
              <a:rPr lang="en-US" sz="1800" dirty="0">
                <a:solidFill>
                  <a:srgbClr val="002060"/>
                </a:solidFill>
              </a:rPr>
              <a:t> can be accessed Badger</a:t>
            </a:r>
          </a:p>
          <a:p>
            <a:pPr marL="342900" indent="-342900">
              <a:buFont typeface="Arial" panose="020B0604020202020204" pitchFamily="34" charset="0"/>
              <a:buChar char="•"/>
            </a:pPr>
            <a:endParaRPr lang="en-US" sz="1800" dirty="0">
              <a:solidFill>
                <a:srgbClr val="002060"/>
              </a:solidFill>
            </a:endParaRPr>
          </a:p>
          <a:p>
            <a:pPr marL="342900" indent="-342900">
              <a:buFont typeface="Arial" panose="020B0604020202020204" pitchFamily="34" charset="0"/>
              <a:buChar char="•"/>
            </a:pPr>
            <a:r>
              <a:rPr lang="en-US" sz="1800" dirty="0">
                <a:solidFill>
                  <a:srgbClr val="002060"/>
                </a:solidFill>
              </a:rPr>
              <a:t>Use the </a:t>
            </a:r>
            <a:r>
              <a:rPr lang="en-US" sz="1800" i="1" dirty="0">
                <a:solidFill>
                  <a:srgbClr val="002060"/>
                </a:solidFill>
              </a:rPr>
              <a:t>Opt-Out Consent Guide</a:t>
            </a:r>
            <a:r>
              <a:rPr lang="en-US" sz="1800" dirty="0">
                <a:solidFill>
                  <a:srgbClr val="002060"/>
                </a:solidFill>
              </a:rPr>
              <a:t> to cover the main points</a:t>
            </a:r>
          </a:p>
          <a:p>
            <a:pPr marL="342900" indent="-342900">
              <a:buFont typeface="Arial" panose="020B0604020202020204" pitchFamily="34" charset="0"/>
              <a:buChar char="•"/>
            </a:pPr>
            <a:endParaRPr lang="en-US" sz="1800" dirty="0">
              <a:solidFill>
                <a:srgbClr val="002060"/>
              </a:solidFill>
            </a:endParaRPr>
          </a:p>
          <a:p>
            <a:pPr marL="342900" indent="-342900">
              <a:buFont typeface="Arial" panose="020B0604020202020204" pitchFamily="34" charset="0"/>
              <a:buChar char="•"/>
            </a:pPr>
            <a:r>
              <a:rPr lang="en-US" sz="1800" dirty="0">
                <a:solidFill>
                  <a:srgbClr val="002060"/>
                </a:solidFill>
              </a:rPr>
              <a:t>Briefly record the conversation in EPR or in the paper notes</a:t>
            </a:r>
          </a:p>
          <a:p>
            <a:endParaRPr lang="en-US" sz="1800" dirty="0">
              <a:solidFill>
                <a:srgbClr val="002060"/>
              </a:solidFill>
            </a:endParaRPr>
          </a:p>
          <a:p>
            <a:pPr marL="342900" indent="-342900">
              <a:buFont typeface="Arial" panose="020B0604020202020204" pitchFamily="34" charset="0"/>
              <a:buChar char="•"/>
            </a:pPr>
            <a:r>
              <a:rPr lang="en-US" sz="1800" dirty="0">
                <a:solidFill>
                  <a:srgbClr val="002060"/>
                </a:solidFill>
              </a:rPr>
              <a:t>Record the outcome in Badger </a:t>
            </a:r>
          </a:p>
          <a:p>
            <a:endParaRPr lang="en-US" sz="1800" dirty="0">
              <a:solidFill>
                <a:srgbClr val="002060"/>
              </a:solidFill>
            </a:endParaRPr>
          </a:p>
          <a:p>
            <a:pPr marL="342900" indent="-342900">
              <a:buFont typeface="Arial" panose="020B0604020202020204" pitchFamily="34" charset="0"/>
              <a:buChar char="•"/>
            </a:pPr>
            <a:r>
              <a:rPr lang="en-US" sz="1800" dirty="0">
                <a:solidFill>
                  <a:srgbClr val="002060"/>
                </a:solidFill>
              </a:rPr>
              <a:t>Update Screening &amp; Enrolment Log</a:t>
            </a:r>
          </a:p>
          <a:p>
            <a:pPr lvl="1"/>
            <a:endParaRPr lang="en-US" sz="1600" dirty="0">
              <a:solidFill>
                <a:srgbClr val="002060"/>
              </a:solidFill>
            </a:endParaRPr>
          </a:p>
          <a:p>
            <a:endParaRPr lang="en-GB" dirty="0"/>
          </a:p>
        </p:txBody>
      </p:sp>
      <p:sp>
        <p:nvSpPr>
          <p:cNvPr id="10" name="Title 10"/>
          <p:cNvSpPr txBox="1">
            <a:spLocks/>
          </p:cNvSpPr>
          <p:nvPr/>
        </p:nvSpPr>
        <p:spPr>
          <a:xfrm>
            <a:off x="3123502" y="272490"/>
            <a:ext cx="8894762" cy="354012"/>
          </a:xfrm>
          <a:prstGeom prst="rect">
            <a:avLst/>
          </a:prstGeom>
        </p:spPr>
        <p:txBody>
          <a:bodyPr vert="horz" lIns="91440" tIns="45720" rIns="91440" bIns="45720" rtlCol="0" anchor="ctr">
            <a:normAutofit fontScale="825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r>
              <a:rPr lang="en-GB" b="1" dirty="0"/>
              <a:t>Trial Procedures – Opt-Out Consent</a:t>
            </a:r>
          </a:p>
        </p:txBody>
      </p:sp>
      <p:pic>
        <p:nvPicPr>
          <p:cNvPr id="13" name="Picture 12"/>
          <p:cNvPicPr>
            <a:picLocks noChangeAspect="1"/>
          </p:cNvPicPr>
          <p:nvPr/>
        </p:nvPicPr>
        <p:blipFill>
          <a:blip r:embed="rId3"/>
          <a:stretch>
            <a:fillRect/>
          </a:stretch>
        </p:blipFill>
        <p:spPr>
          <a:xfrm>
            <a:off x="815541" y="2327184"/>
            <a:ext cx="4377196" cy="1856181"/>
          </a:xfrm>
          <a:prstGeom prst="rect">
            <a:avLst/>
          </a:prstGeom>
        </p:spPr>
      </p:pic>
      <p:sp>
        <p:nvSpPr>
          <p:cNvPr id="14" name="Text Placeholder 13"/>
          <p:cNvSpPr>
            <a:spLocks noGrp="1"/>
          </p:cNvSpPr>
          <p:nvPr>
            <p:ph type="body" sz="quarter" idx="17"/>
          </p:nvPr>
        </p:nvSpPr>
        <p:spPr>
          <a:xfrm>
            <a:off x="5846450" y="1803400"/>
            <a:ext cx="5683215" cy="368300"/>
          </a:xfrm>
        </p:spPr>
        <p:txBody>
          <a:bodyPr>
            <a:normAutofit/>
          </a:bodyPr>
          <a:lstStyle/>
          <a:p>
            <a:r>
              <a:rPr lang="en-GB" dirty="0"/>
              <a:t>Informed opt-out consent</a:t>
            </a:r>
          </a:p>
        </p:txBody>
      </p:sp>
      <p:sp>
        <p:nvSpPr>
          <p:cNvPr id="15" name="Oval 14">
            <a:extLst>
              <a:ext uri="{FF2B5EF4-FFF2-40B4-BE49-F238E27FC236}">
                <a16:creationId xmlns:a16="http://schemas.microsoft.com/office/drawing/2014/main" id="{5FA9CFF3-CF39-7C40-AE53-60D0B40D0CAD}"/>
              </a:ext>
            </a:extLst>
          </p:cNvPr>
          <p:cNvSpPr/>
          <p:nvPr/>
        </p:nvSpPr>
        <p:spPr>
          <a:xfrm>
            <a:off x="3004139" y="3454343"/>
            <a:ext cx="2381694" cy="47734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a:off x="815541" y="4535629"/>
            <a:ext cx="4377196" cy="1493783"/>
          </a:xfrm>
          <a:prstGeom prst="rect">
            <a:avLst/>
          </a:prstGeom>
        </p:spPr>
      </p:pic>
      <p:sp>
        <p:nvSpPr>
          <p:cNvPr id="18" name="TextBox 17"/>
          <p:cNvSpPr txBox="1"/>
          <p:nvPr/>
        </p:nvSpPr>
        <p:spPr>
          <a:xfrm>
            <a:off x="815541" y="1912381"/>
            <a:ext cx="3390699" cy="369332"/>
          </a:xfrm>
          <a:prstGeom prst="rect">
            <a:avLst/>
          </a:prstGeom>
          <a:noFill/>
        </p:spPr>
        <p:txBody>
          <a:bodyPr wrap="square" rtlCol="0">
            <a:spAutoFit/>
          </a:bodyPr>
          <a:lstStyle/>
          <a:p>
            <a:r>
              <a:rPr lang="en-GB" dirty="0">
                <a:solidFill>
                  <a:schemeClr val="bg1"/>
                </a:solidFill>
              </a:rPr>
              <a:t>Badger Patient Summary </a:t>
            </a:r>
          </a:p>
        </p:txBody>
      </p:sp>
      <p:sp>
        <p:nvSpPr>
          <p:cNvPr id="19" name="Slide Number Placeholder 18"/>
          <p:cNvSpPr>
            <a:spLocks noGrp="1"/>
          </p:cNvSpPr>
          <p:nvPr>
            <p:ph type="sldNum" sz="quarter" idx="16"/>
          </p:nvPr>
        </p:nvSpPr>
        <p:spPr/>
        <p:txBody>
          <a:bodyPr/>
          <a:lstStyle/>
          <a:p>
            <a:fld id="{D66DBF57-1139-D04F-B677-BBD24669182F}" type="slidenum">
              <a:rPr lang="en-US" smtClean="0"/>
              <a:pPr/>
              <a:t>4</a:t>
            </a:fld>
            <a:endParaRPr lang="en-US"/>
          </a:p>
        </p:txBody>
      </p:sp>
    </p:spTree>
    <p:custDataLst>
      <p:tags r:id="rId1"/>
    </p:custDataLst>
    <p:extLst>
      <p:ext uri="{BB962C8B-B14F-4D97-AF65-F5344CB8AC3E}">
        <p14:creationId xmlns:p14="http://schemas.microsoft.com/office/powerpoint/2010/main" val="17013788"/>
      </p:ext>
    </p:extLst>
  </p:cSld>
  <p:clrMapOvr>
    <a:masterClrMapping/>
  </p:clrMapOvr>
  <mc:AlternateContent xmlns:mc="http://schemas.openxmlformats.org/markup-compatibility/2006" xmlns:p14="http://schemas.microsoft.com/office/powerpoint/2010/main">
    <mc:Choice Requires="p14">
      <p:transition spd="slow" p14:dur="2000" advTm="176499"/>
    </mc:Choice>
    <mc:Fallback xmlns="">
      <p:transition spd="slow" advTm="1764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011680" y="6519508"/>
            <a:ext cx="7245350" cy="184150"/>
          </a:xfrm>
        </p:spPr>
        <p:txBody>
          <a:bodyPr/>
          <a:lstStyle/>
          <a:p>
            <a:r>
              <a:rPr lang="en-US"/>
              <a:t>WHEAT INTERNATIONAL TRIAL (UK) Training Slides | IRAS 309894 | V2.0 07AUG23</a:t>
            </a:r>
          </a:p>
        </p:txBody>
      </p:sp>
      <p:sp>
        <p:nvSpPr>
          <p:cNvPr id="12" name="Title 10"/>
          <p:cNvSpPr txBox="1">
            <a:spLocks noGrp="1"/>
          </p:cNvSpPr>
          <p:nvPr>
            <p:ph type="title"/>
          </p:nvPr>
        </p:nvSpPr>
        <p:spPr>
          <a:prstGeom prst="rect">
            <a:avLst/>
          </a:prstGeom>
        </p:spPr>
        <p:txBody>
          <a:bodyPr vert="horz" lIns="91440" tIns="45720" rIns="91440" bIns="45720" rtlCol="0" anchor="ctr">
            <a:normAutofit fontScale="90000"/>
          </a:bodyPr>
          <a:lstStyle>
            <a:lvl1pPr algn="r" defTabSz="457200" rtl="0" eaLnBrk="1" latinLnBrk="0" hangingPunct="1">
              <a:spcBef>
                <a:spcPct val="0"/>
              </a:spcBef>
              <a:buNone/>
              <a:defRPr sz="2400" kern="1200">
                <a:solidFill>
                  <a:schemeClr val="tx1"/>
                </a:solidFill>
                <a:latin typeface="+mj-lt"/>
                <a:ea typeface="+mj-ea"/>
                <a:cs typeface="+mj-cs"/>
              </a:defRPr>
            </a:lvl1pPr>
          </a:lstStyle>
          <a:p>
            <a:r>
              <a:rPr lang="en-GB" b="1" dirty="0"/>
              <a:t>Trial Procedures – Randomisation</a:t>
            </a:r>
          </a:p>
        </p:txBody>
      </p:sp>
      <p:sp>
        <p:nvSpPr>
          <p:cNvPr id="13" name="Text Placeholder 13"/>
          <p:cNvSpPr>
            <a:spLocks noGrp="1"/>
          </p:cNvSpPr>
          <p:nvPr>
            <p:ph idx="1"/>
          </p:nvPr>
        </p:nvSpPr>
        <p:spPr>
          <a:xfrm>
            <a:off x="675218" y="1416053"/>
            <a:ext cx="10857273" cy="394459"/>
          </a:xfrm>
        </p:spPr>
        <p:txBody>
          <a:bodyPr>
            <a:normAutofit/>
          </a:bodyPr>
          <a:lstStyle/>
          <a:p>
            <a:pPr marL="0" indent="0">
              <a:buNone/>
            </a:pPr>
            <a:r>
              <a:rPr lang="en-GB" dirty="0"/>
              <a:t>Timing of Consent &amp; Randomisation</a:t>
            </a:r>
          </a:p>
        </p:txBody>
      </p:sp>
      <p:sp>
        <p:nvSpPr>
          <p:cNvPr id="14" name="Text Placeholder 13"/>
          <p:cNvSpPr txBox="1">
            <a:spLocks/>
          </p:cNvSpPr>
          <p:nvPr/>
        </p:nvSpPr>
        <p:spPr>
          <a:xfrm>
            <a:off x="675219" y="1993392"/>
            <a:ext cx="10261006" cy="4069190"/>
          </a:xfrm>
          <a:prstGeom prst="rect">
            <a:avLst/>
          </a:prstGeom>
        </p:spPr>
        <p:txBody>
          <a:bodyPr vert="horz" lIns="0" tIns="0" rIns="0" bIns="0" rtlCol="0">
            <a:normAutofit fontScale="92500"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solidFill>
                  <a:srgbClr val="002060"/>
                </a:solidFill>
              </a:rPr>
              <a:t>We recommend you to have the opt-out participation discussion with the parent(s)/guardian(s) of an eligible baby as soon you feel it is appropriate</a:t>
            </a:r>
          </a:p>
          <a:p>
            <a:endParaRPr lang="en-GB" sz="1800" dirty="0">
              <a:solidFill>
                <a:srgbClr val="002060"/>
              </a:solidFill>
            </a:endParaRPr>
          </a:p>
          <a:p>
            <a:pPr marL="457200" lvl="1" indent="0" algn="ctr">
              <a:buNone/>
            </a:pPr>
            <a:r>
              <a:rPr lang="en-GB" sz="1400" dirty="0">
                <a:solidFill>
                  <a:srgbClr val="002060"/>
                </a:solidFill>
              </a:rPr>
              <a:t>	</a:t>
            </a:r>
            <a:r>
              <a:rPr lang="en-GB" sz="1900" b="1" dirty="0">
                <a:solidFill>
                  <a:srgbClr val="FF0000"/>
                </a:solidFill>
              </a:rPr>
              <a:t>Babies must be ≤ 34+6 (</a:t>
            </a:r>
            <a:r>
              <a:rPr lang="en-GB" sz="1900" b="1" dirty="0" err="1">
                <a:solidFill>
                  <a:srgbClr val="FF0000"/>
                </a:solidFill>
              </a:rPr>
              <a:t>weeks+days</a:t>
            </a:r>
            <a:r>
              <a:rPr lang="en-GB" sz="1900" b="1" dirty="0">
                <a:solidFill>
                  <a:srgbClr val="FF0000"/>
                </a:solidFill>
              </a:rPr>
              <a:t>) post-menstrual age to be randomised</a:t>
            </a:r>
            <a:endParaRPr lang="en-GB" sz="1900" b="1" dirty="0">
              <a:solidFill>
                <a:srgbClr val="002060"/>
              </a:solidFill>
            </a:endParaRPr>
          </a:p>
          <a:p>
            <a:endParaRPr lang="en-GB" sz="1800" dirty="0">
              <a:solidFill>
                <a:srgbClr val="002060"/>
              </a:solidFill>
            </a:endParaRPr>
          </a:p>
          <a:p>
            <a:r>
              <a:rPr lang="en-GB" sz="1800" dirty="0">
                <a:solidFill>
                  <a:srgbClr val="002060"/>
                </a:solidFill>
              </a:rPr>
              <a:t>However, please </a:t>
            </a:r>
            <a:r>
              <a:rPr lang="en-GB" sz="1800" b="1" u="sng" dirty="0">
                <a:solidFill>
                  <a:srgbClr val="002060"/>
                </a:solidFill>
              </a:rPr>
              <a:t>do not randomise until the baby requires a non-emergency blood transfusion</a:t>
            </a:r>
          </a:p>
          <a:p>
            <a:endParaRPr lang="en-GB" sz="1800" b="1" dirty="0">
              <a:solidFill>
                <a:srgbClr val="002060"/>
              </a:solidFill>
            </a:endParaRPr>
          </a:p>
          <a:p>
            <a:r>
              <a:rPr lang="en-GB" sz="1800" dirty="0">
                <a:solidFill>
                  <a:srgbClr val="002060"/>
                </a:solidFill>
              </a:rPr>
              <a:t>Remember that the ‘withhold feeds’ arm of the trial will require feeds to be </a:t>
            </a:r>
            <a:r>
              <a:rPr lang="en-GB" sz="1800" b="1" dirty="0">
                <a:solidFill>
                  <a:srgbClr val="002060"/>
                </a:solidFill>
              </a:rPr>
              <a:t>withheld at least 4 hours prior </a:t>
            </a:r>
            <a:r>
              <a:rPr lang="en-GB" sz="1800" dirty="0">
                <a:solidFill>
                  <a:srgbClr val="002060"/>
                </a:solidFill>
              </a:rPr>
              <a:t>to each transfusion</a:t>
            </a:r>
          </a:p>
          <a:p>
            <a:endParaRPr lang="en-GB" sz="1800" dirty="0">
              <a:solidFill>
                <a:srgbClr val="002060"/>
              </a:solidFill>
            </a:endParaRPr>
          </a:p>
          <a:p>
            <a:r>
              <a:rPr lang="en-GB" sz="1800" dirty="0">
                <a:solidFill>
                  <a:srgbClr val="002060"/>
                </a:solidFill>
              </a:rPr>
              <a:t>Do not delay emergency transfusions!</a:t>
            </a:r>
          </a:p>
          <a:p>
            <a:pPr lvl="1"/>
            <a:r>
              <a:rPr lang="en-GB" sz="1400" dirty="0">
                <a:solidFill>
                  <a:srgbClr val="002060"/>
                </a:solidFill>
              </a:rPr>
              <a:t>Record these as eligible babies not randomised on the Screening &amp; Enrolment Log</a:t>
            </a:r>
          </a:p>
          <a:p>
            <a:pPr marL="0" indent="0">
              <a:buNone/>
            </a:pPr>
            <a:endParaRPr lang="en-GB" b="1" u="sng" dirty="0">
              <a:solidFill>
                <a:srgbClr val="7030A0"/>
              </a:solidFill>
            </a:endParaRPr>
          </a:p>
          <a:p>
            <a:r>
              <a:rPr lang="en-GB" sz="1800" dirty="0">
                <a:solidFill>
                  <a:srgbClr val="002060"/>
                </a:solidFill>
              </a:rPr>
              <a:t>Use the Cot Cards – Eligibility and Paper Notes Eligibility Labels</a:t>
            </a:r>
            <a:endParaRPr lang="en-GB" sz="1400" dirty="0">
              <a:solidFill>
                <a:srgbClr val="002060"/>
              </a:solidFill>
            </a:endParaRPr>
          </a:p>
          <a:p>
            <a:endParaRPr lang="en-GB" b="1" u="sng" dirty="0">
              <a:solidFill>
                <a:srgbClr val="7030A0"/>
              </a:solidFill>
            </a:endParaRPr>
          </a:p>
          <a:p>
            <a:pPr marL="0" indent="0">
              <a:buNone/>
            </a:pPr>
            <a:endParaRPr lang="en-GB" b="1" u="sng" dirty="0">
              <a:solidFill>
                <a:srgbClr val="7030A0"/>
              </a:solidFill>
            </a:endParaRPr>
          </a:p>
        </p:txBody>
      </p:sp>
      <p:sp>
        <p:nvSpPr>
          <p:cNvPr id="15" name="Slide Number Placeholder 14"/>
          <p:cNvSpPr>
            <a:spLocks noGrp="1"/>
          </p:cNvSpPr>
          <p:nvPr>
            <p:ph type="sldNum" sz="quarter" idx="12"/>
          </p:nvPr>
        </p:nvSpPr>
        <p:spPr/>
        <p:txBody>
          <a:bodyPr/>
          <a:lstStyle/>
          <a:p>
            <a:pPr defTabSz="457200"/>
            <a:fld id="{D66DBF57-1139-D04F-B677-BBD24669182F}" type="slidenum">
              <a:rPr lang="en-US" smtClean="0">
                <a:solidFill>
                  <a:srgbClr val="1189AD"/>
                </a:solidFill>
              </a:rPr>
              <a:pPr defTabSz="457200"/>
              <a:t>5</a:t>
            </a:fld>
            <a:endParaRPr lang="en-US">
              <a:solidFill>
                <a:srgbClr val="1189AD"/>
              </a:solidFill>
            </a:endParaRPr>
          </a:p>
        </p:txBody>
      </p:sp>
    </p:spTree>
    <p:extLst>
      <p:ext uri="{BB962C8B-B14F-4D97-AF65-F5344CB8AC3E}">
        <p14:creationId xmlns:p14="http://schemas.microsoft.com/office/powerpoint/2010/main" val="1505146257"/>
      </p:ext>
    </p:extLst>
  </p:cSld>
  <p:clrMapOvr>
    <a:masterClrMapping/>
  </p:clrMapOvr>
  <mc:AlternateContent xmlns:mc="http://schemas.openxmlformats.org/markup-compatibility/2006" xmlns:p14="http://schemas.microsoft.com/office/powerpoint/2010/main">
    <mc:Choice Requires="p14">
      <p:transition spd="slow" p14:dur="2000" advTm="173620"/>
    </mc:Choice>
    <mc:Fallback xmlns="">
      <p:transition spd="slow" advTm="1736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half" idx="1"/>
          </p:nvPr>
        </p:nvPicPr>
        <p:blipFill>
          <a:blip r:embed="rId2"/>
          <a:stretch>
            <a:fillRect/>
          </a:stretch>
        </p:blipFill>
        <p:spPr>
          <a:xfrm>
            <a:off x="1329142" y="1763490"/>
            <a:ext cx="4327732" cy="4351338"/>
          </a:xfrm>
          <a:prstGeom prst="rect">
            <a:avLst/>
          </a:prstGeom>
        </p:spPr>
      </p:pic>
      <p:sp>
        <p:nvSpPr>
          <p:cNvPr id="13" name="Content Placeholder 12"/>
          <p:cNvSpPr>
            <a:spLocks noGrp="1"/>
          </p:cNvSpPr>
          <p:nvPr>
            <p:ph sz="half" idx="2"/>
          </p:nvPr>
        </p:nvSpPr>
        <p:spPr>
          <a:xfrm>
            <a:off x="6447239" y="2218702"/>
            <a:ext cx="4800600" cy="2967419"/>
          </a:xfrm>
        </p:spPr>
        <p:txBody>
          <a:bodyPr>
            <a:normAutofit fontScale="92500" lnSpcReduction="10000"/>
          </a:bodyPr>
          <a:lstStyle/>
          <a:p>
            <a:pPr lvl="0"/>
            <a:r>
              <a:rPr lang="en-GB" sz="2000" dirty="0"/>
              <a:t>Attach these cards to the cot of an infant eligible for the WHEAT Trial, but </a:t>
            </a:r>
            <a:r>
              <a:rPr lang="en-GB" sz="2000" u="sng" dirty="0"/>
              <a:t>not yet randomised</a:t>
            </a:r>
            <a:r>
              <a:rPr lang="en-GB" sz="2000" dirty="0"/>
              <a:t> as they currently do not require a blood transfusion</a:t>
            </a:r>
          </a:p>
          <a:p>
            <a:pPr marL="0" lvl="0" indent="0">
              <a:buNone/>
            </a:pPr>
            <a:endParaRPr lang="en-GB" sz="2000" dirty="0"/>
          </a:p>
          <a:p>
            <a:pPr lvl="0"/>
            <a:r>
              <a:rPr lang="en-GB" sz="2000" dirty="0"/>
              <a:t>The QR code links to the trial website for further information on the WHEAT Trial</a:t>
            </a:r>
          </a:p>
          <a:p>
            <a:pPr lvl="0"/>
            <a:endParaRPr lang="en-GB" sz="2000" dirty="0"/>
          </a:p>
          <a:p>
            <a:pPr lvl="0"/>
            <a:r>
              <a:rPr lang="en-GB" sz="2000" dirty="0"/>
              <a:t>Alerts will also be built into the Patient Summary on Badger:</a:t>
            </a:r>
            <a:endParaRPr lang="en-GB" dirty="0"/>
          </a:p>
        </p:txBody>
      </p:sp>
      <p:sp>
        <p:nvSpPr>
          <p:cNvPr id="9" name="Footer Placeholder 8"/>
          <p:cNvSpPr>
            <a:spLocks noGrp="1"/>
          </p:cNvSpPr>
          <p:nvPr>
            <p:ph type="ftr" sz="quarter" idx="4294967295"/>
          </p:nvPr>
        </p:nvSpPr>
        <p:spPr>
          <a:xfrm>
            <a:off x="2386584" y="6573055"/>
            <a:ext cx="7245350" cy="184150"/>
          </a:xfrm>
        </p:spPr>
        <p:txBody>
          <a:bodyPr/>
          <a:lstStyle/>
          <a:p>
            <a:r>
              <a:rPr lang="en-US"/>
              <a:t>WHEAT INTERNATIONAL TRIAL (UK) Training Slides | IRAS 309894 | V2.0 07AUG23</a:t>
            </a:r>
            <a:endParaRPr lang="en-US" dirty="0"/>
          </a:p>
        </p:txBody>
      </p:sp>
      <p:sp>
        <p:nvSpPr>
          <p:cNvPr id="14" name="Title 10"/>
          <p:cNvSpPr txBox="1">
            <a:spLocks noGrp="1"/>
          </p:cNvSpPr>
          <p:nvPr>
            <p:ph type="title"/>
          </p:nvPr>
        </p:nvSpPr>
        <p:spPr>
          <a:prstGeom prst="rect">
            <a:avLst/>
          </a:prstGeom>
        </p:spPr>
        <p:txBody>
          <a:bodyPr vert="horz" lIns="91440" tIns="45720" rIns="91440" bIns="45720" rtlCol="0" anchor="ctr">
            <a:normAutofit fontScale="90000"/>
          </a:bodyPr>
          <a:lstStyle>
            <a:lvl1pPr algn="r" defTabSz="457200" rtl="0" eaLnBrk="1" latinLnBrk="0" hangingPunct="1">
              <a:spcBef>
                <a:spcPct val="0"/>
              </a:spcBef>
              <a:buNone/>
              <a:defRPr sz="2400" kern="1200">
                <a:solidFill>
                  <a:schemeClr val="tx1"/>
                </a:solidFill>
                <a:latin typeface="+mj-lt"/>
                <a:ea typeface="+mj-ea"/>
                <a:cs typeface="+mj-cs"/>
              </a:defRPr>
            </a:lvl1pPr>
          </a:lstStyle>
          <a:p>
            <a:r>
              <a:rPr lang="en-GB" b="1" dirty="0"/>
              <a:t>Trial Procedures – Randomisation</a:t>
            </a:r>
          </a:p>
        </p:txBody>
      </p:sp>
      <p:sp>
        <p:nvSpPr>
          <p:cNvPr id="17" name="Text Placeholder 13"/>
          <p:cNvSpPr txBox="1">
            <a:spLocks/>
          </p:cNvSpPr>
          <p:nvPr/>
        </p:nvSpPr>
        <p:spPr>
          <a:xfrm>
            <a:off x="6774985" y="1218788"/>
            <a:ext cx="4472854" cy="1089403"/>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dirty="0"/>
              <a:t>Timing of Consent &amp; Randomisation</a:t>
            </a:r>
          </a:p>
        </p:txBody>
      </p:sp>
      <p:pic>
        <p:nvPicPr>
          <p:cNvPr id="18" name="Picture 17"/>
          <p:cNvPicPr>
            <a:picLocks noChangeAspect="1"/>
          </p:cNvPicPr>
          <p:nvPr/>
        </p:nvPicPr>
        <p:blipFill>
          <a:blip r:embed="rId3"/>
          <a:stretch>
            <a:fillRect/>
          </a:stretch>
        </p:blipFill>
        <p:spPr>
          <a:xfrm>
            <a:off x="7323625" y="5124228"/>
            <a:ext cx="3695700" cy="990600"/>
          </a:xfrm>
          <a:prstGeom prst="rect">
            <a:avLst/>
          </a:prstGeom>
        </p:spPr>
      </p:pic>
      <p:sp>
        <p:nvSpPr>
          <p:cNvPr id="19" name="Slide Number Placeholder 18"/>
          <p:cNvSpPr>
            <a:spLocks noGrp="1"/>
          </p:cNvSpPr>
          <p:nvPr>
            <p:ph type="sldNum" sz="quarter" idx="12"/>
          </p:nvPr>
        </p:nvSpPr>
        <p:spPr/>
        <p:txBody>
          <a:bodyPr/>
          <a:lstStyle/>
          <a:p>
            <a:fld id="{D66DBF57-1139-D04F-B677-BBD24669182F}" type="slidenum">
              <a:rPr lang="en-US" smtClean="0"/>
              <a:pPr/>
              <a:t>6</a:t>
            </a:fld>
            <a:endParaRPr lang="en-US"/>
          </a:p>
        </p:txBody>
      </p:sp>
    </p:spTree>
    <p:extLst>
      <p:ext uri="{BB962C8B-B14F-4D97-AF65-F5344CB8AC3E}">
        <p14:creationId xmlns:p14="http://schemas.microsoft.com/office/powerpoint/2010/main" val="3429036992"/>
      </p:ext>
    </p:extLst>
  </p:cSld>
  <p:clrMapOvr>
    <a:masterClrMapping/>
  </p:clrMapOvr>
  <mc:AlternateContent xmlns:mc="http://schemas.openxmlformats.org/markup-compatibility/2006" xmlns:p14="http://schemas.microsoft.com/office/powerpoint/2010/main">
    <mc:Choice Requires="p14">
      <p:transition spd="slow" p14:dur="2000" advTm="37507"/>
    </mc:Choice>
    <mc:Fallback xmlns="">
      <p:transition spd="slow" advTm="3750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0E2797E-DB23-4387-B706-429DFEB7BEF7}"/>
              </a:ext>
            </a:extLst>
          </p:cNvPr>
          <p:cNvSpPr>
            <a:spLocks noGrp="1"/>
          </p:cNvSpPr>
          <p:nvPr>
            <p:ph type="ftr" sz="quarter" idx="15"/>
          </p:nvPr>
        </p:nvSpPr>
        <p:spPr/>
        <p:txBody>
          <a:bodyPr/>
          <a:lstStyle/>
          <a:p>
            <a:r>
              <a:rPr lang="en-US"/>
              <a:t>WHEAT INTERNATIONAL TRIAL (UK) Training Slides | IRAS 309894 | V2.0 07AUG23</a:t>
            </a:r>
          </a:p>
        </p:txBody>
      </p:sp>
      <p:sp>
        <p:nvSpPr>
          <p:cNvPr id="4" name="Slide Number Placeholder 3">
            <a:extLst>
              <a:ext uri="{FF2B5EF4-FFF2-40B4-BE49-F238E27FC236}">
                <a16:creationId xmlns:a16="http://schemas.microsoft.com/office/drawing/2014/main" id="{BE33677D-BDEA-4E3B-9097-6E2AC4B9F25E}"/>
              </a:ext>
            </a:extLst>
          </p:cNvPr>
          <p:cNvSpPr>
            <a:spLocks noGrp="1"/>
          </p:cNvSpPr>
          <p:nvPr>
            <p:ph type="sldNum" sz="quarter" idx="16"/>
          </p:nvPr>
        </p:nvSpPr>
        <p:spPr/>
        <p:txBody>
          <a:bodyPr/>
          <a:lstStyle/>
          <a:p>
            <a:fld id="{D66DBF57-1139-D04F-B677-BBD24669182F}" type="slidenum">
              <a:rPr lang="en-US" smtClean="0"/>
              <a:pPr/>
              <a:t>7</a:t>
            </a:fld>
            <a:endParaRPr lang="en-US"/>
          </a:p>
        </p:txBody>
      </p:sp>
      <p:sp>
        <p:nvSpPr>
          <p:cNvPr id="5" name="Title 4">
            <a:extLst>
              <a:ext uri="{FF2B5EF4-FFF2-40B4-BE49-F238E27FC236}">
                <a16:creationId xmlns:a16="http://schemas.microsoft.com/office/drawing/2014/main" id="{F1D9A9C4-2840-493B-9034-65B7386B8CB9}"/>
              </a:ext>
            </a:extLst>
          </p:cNvPr>
          <p:cNvSpPr>
            <a:spLocks noGrp="1"/>
          </p:cNvSpPr>
          <p:nvPr>
            <p:ph type="title"/>
          </p:nvPr>
        </p:nvSpPr>
        <p:spPr/>
        <p:txBody>
          <a:bodyPr>
            <a:normAutofit fontScale="90000"/>
          </a:bodyPr>
          <a:lstStyle/>
          <a:p>
            <a:r>
              <a:rPr lang="en-GB" b="1" dirty="0"/>
              <a:t>Documenting Presentation of Information to Parents/Guardians</a:t>
            </a:r>
          </a:p>
        </p:txBody>
      </p:sp>
      <p:sp>
        <p:nvSpPr>
          <p:cNvPr id="7" name="Text Placeholder 6">
            <a:extLst>
              <a:ext uri="{FF2B5EF4-FFF2-40B4-BE49-F238E27FC236}">
                <a16:creationId xmlns:a16="http://schemas.microsoft.com/office/drawing/2014/main" id="{B3500CF7-F932-4DC4-9542-95690066E2C7}"/>
              </a:ext>
            </a:extLst>
          </p:cNvPr>
          <p:cNvSpPr>
            <a:spLocks noGrp="1"/>
          </p:cNvSpPr>
          <p:nvPr>
            <p:ph type="body" sz="half" idx="2"/>
          </p:nvPr>
        </p:nvSpPr>
        <p:spPr>
          <a:xfrm>
            <a:off x="5846458" y="2582698"/>
            <a:ext cx="5683028" cy="744068"/>
          </a:xfrm>
        </p:spPr>
        <p:txBody>
          <a:bodyPr/>
          <a:lstStyle/>
          <a:p>
            <a:r>
              <a:rPr lang="en-GB" sz="2000" dirty="0">
                <a:solidFill>
                  <a:schemeClr val="tx2">
                    <a:lumMod val="50000"/>
                    <a:lumOff val="50000"/>
                  </a:schemeClr>
                </a:solidFill>
              </a:rPr>
              <a:t>Please add a note to the Parental communication </a:t>
            </a:r>
          </a:p>
          <a:p>
            <a:r>
              <a:rPr lang="en-GB" sz="2000" dirty="0">
                <a:solidFill>
                  <a:schemeClr val="tx2">
                    <a:lumMod val="50000"/>
                    <a:lumOff val="50000"/>
                  </a:schemeClr>
                </a:solidFill>
              </a:rPr>
              <a:t>Title: Wheat trial communication</a:t>
            </a:r>
          </a:p>
          <a:p>
            <a:endParaRPr lang="en-GB" dirty="0"/>
          </a:p>
          <a:p>
            <a:endParaRPr lang="en-GB" dirty="0"/>
          </a:p>
        </p:txBody>
      </p:sp>
      <p:sp>
        <p:nvSpPr>
          <p:cNvPr id="8" name="Text Placeholder 7">
            <a:extLst>
              <a:ext uri="{FF2B5EF4-FFF2-40B4-BE49-F238E27FC236}">
                <a16:creationId xmlns:a16="http://schemas.microsoft.com/office/drawing/2014/main" id="{DE83AA5C-48E8-4329-B6CC-5DEE24703863}"/>
              </a:ext>
            </a:extLst>
          </p:cNvPr>
          <p:cNvSpPr>
            <a:spLocks noGrp="1"/>
          </p:cNvSpPr>
          <p:nvPr>
            <p:ph type="body" sz="quarter" idx="17"/>
          </p:nvPr>
        </p:nvSpPr>
        <p:spPr/>
        <p:txBody>
          <a:bodyPr/>
          <a:lstStyle/>
          <a:p>
            <a:r>
              <a:rPr lang="en-GB" dirty="0"/>
              <a:t>EPR/Paper Notes Documentation </a:t>
            </a:r>
          </a:p>
        </p:txBody>
      </p:sp>
      <p:sp>
        <p:nvSpPr>
          <p:cNvPr id="11" name="Content Placeholder 10">
            <a:extLst>
              <a:ext uri="{FF2B5EF4-FFF2-40B4-BE49-F238E27FC236}">
                <a16:creationId xmlns:a16="http://schemas.microsoft.com/office/drawing/2014/main" id="{F65C9429-5461-4575-B369-0A7ED2531350}"/>
              </a:ext>
            </a:extLst>
          </p:cNvPr>
          <p:cNvSpPr>
            <a:spLocks noGrp="1"/>
          </p:cNvSpPr>
          <p:nvPr>
            <p:ph sz="half" idx="13"/>
          </p:nvPr>
        </p:nvSpPr>
        <p:spPr/>
        <p:txBody>
          <a:bodyPr/>
          <a:lstStyle/>
          <a:p>
            <a:pPr>
              <a:lnSpc>
                <a:spcPct val="115000"/>
              </a:lnSpc>
              <a:spcAft>
                <a:spcPts val="1000"/>
              </a:spcAft>
            </a:pPr>
            <a:r>
              <a:rPr lang="en-GB" sz="1800" dirty="0">
                <a:effectLst/>
                <a:latin typeface="Tw Cen MT" panose="020B0602020104020603" pitchFamily="34" charset="0"/>
                <a:ea typeface="Calibri" panose="020F0502020204030204" pitchFamily="34" charset="0"/>
                <a:cs typeface="Times New Roman" panose="02020603050405020304" pitchFamily="18" charset="0"/>
              </a:rPr>
              <a:t>Date: _____/____/______</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Tw Cen MT" panose="020B0602020104020603" pitchFamily="34" charset="0"/>
                <a:ea typeface="Calibri" panose="020F0502020204030204" pitchFamily="34" charset="0"/>
                <a:cs typeface="Times New Roman" panose="02020603050405020304" pitchFamily="18" charset="0"/>
              </a:rPr>
              <a:t>Parents/guardian provided with a copy of the WHEAT Parent Information Sheet (IRAS 309894, V2.0 21 JUN 2022) and they had no objection to their baby’s enrolment in the trial.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Tw Cen MT" panose="020B0602020104020603" pitchFamily="34" charset="0"/>
                <a:ea typeface="Calibri" panose="020F0502020204030204" pitchFamily="34" charset="0"/>
                <a:cs typeface="Times New Roman" panose="02020603050405020304" pitchFamily="18" charset="0"/>
              </a:rPr>
              <a:t>Staff Member signature: ___________________________</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5" name="Text Placeholder 6">
            <a:extLst>
              <a:ext uri="{FF2B5EF4-FFF2-40B4-BE49-F238E27FC236}">
                <a16:creationId xmlns:a16="http://schemas.microsoft.com/office/drawing/2014/main" id="{F280D223-B773-4C3D-AD0E-6FDBB627D630}"/>
              </a:ext>
            </a:extLst>
          </p:cNvPr>
          <p:cNvSpPr txBox="1">
            <a:spLocks/>
          </p:cNvSpPr>
          <p:nvPr/>
        </p:nvSpPr>
        <p:spPr>
          <a:xfrm>
            <a:off x="5846458" y="4559929"/>
            <a:ext cx="5683028" cy="744068"/>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2000" dirty="0">
                <a:solidFill>
                  <a:srgbClr val="00B050"/>
                </a:solidFill>
              </a:rPr>
              <a:t>Please see your email with study details to be enter on the patient EPR </a:t>
            </a:r>
          </a:p>
          <a:p>
            <a:endParaRPr lang="en-GB" dirty="0"/>
          </a:p>
          <a:p>
            <a:endParaRPr lang="en-GB" dirty="0"/>
          </a:p>
        </p:txBody>
      </p:sp>
    </p:spTree>
    <p:extLst>
      <p:ext uri="{BB962C8B-B14F-4D97-AF65-F5344CB8AC3E}">
        <p14:creationId xmlns:p14="http://schemas.microsoft.com/office/powerpoint/2010/main" val="2943448729"/>
      </p:ext>
    </p:extLst>
  </p:cSld>
  <p:clrMapOvr>
    <a:masterClrMapping/>
  </p:clrMapOvr>
  <mc:AlternateContent xmlns:mc="http://schemas.openxmlformats.org/markup-compatibility/2006" xmlns:p14="http://schemas.microsoft.com/office/powerpoint/2010/main">
    <mc:Choice Requires="p14">
      <p:transition spd="slow" p14:dur="2000" advTm="28525"/>
    </mc:Choice>
    <mc:Fallback xmlns="">
      <p:transition spd="slow" advTm="2852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a:t>WHEAT INTERNATIONAL TRIAL (UK) Training Slides | IRAS 309894 | V2.0 07AUG23</a:t>
            </a:r>
          </a:p>
        </p:txBody>
      </p:sp>
      <p:pic>
        <p:nvPicPr>
          <p:cNvPr id="10" name="Picture 9"/>
          <p:cNvPicPr>
            <a:picLocks noChangeAspect="1"/>
          </p:cNvPicPr>
          <p:nvPr/>
        </p:nvPicPr>
        <p:blipFill>
          <a:blip r:embed="rId3"/>
          <a:stretch>
            <a:fillRect/>
          </a:stretch>
        </p:blipFill>
        <p:spPr>
          <a:xfrm>
            <a:off x="583121" y="2377542"/>
            <a:ext cx="5049999" cy="3312193"/>
          </a:xfrm>
          <a:prstGeom prst="rect">
            <a:avLst/>
          </a:prstGeom>
        </p:spPr>
      </p:pic>
      <p:sp>
        <p:nvSpPr>
          <p:cNvPr id="11" name="Title 10"/>
          <p:cNvSpPr txBox="1">
            <a:spLocks noGrp="1"/>
          </p:cNvSpPr>
          <p:nvPr>
            <p:ph type="title"/>
          </p:nvPr>
        </p:nvSpPr>
        <p:spPr>
          <a:prstGeom prst="rect">
            <a:avLst/>
          </a:prstGeom>
        </p:spPr>
        <p:txBody>
          <a:bodyPr vert="horz" lIns="91440" tIns="45720" rIns="91440" bIns="45720" rtlCol="0" anchor="ctr">
            <a:normAutofit fontScale="90000"/>
          </a:bodyPr>
          <a:lstStyle>
            <a:lvl1pPr algn="r" defTabSz="457200" rtl="0" eaLnBrk="1" latinLnBrk="0" hangingPunct="1">
              <a:spcBef>
                <a:spcPct val="0"/>
              </a:spcBef>
              <a:buNone/>
              <a:defRPr sz="2400" kern="1200">
                <a:solidFill>
                  <a:schemeClr val="tx1"/>
                </a:solidFill>
                <a:latin typeface="+mj-lt"/>
                <a:ea typeface="+mj-ea"/>
                <a:cs typeface="+mj-cs"/>
              </a:defRPr>
            </a:lvl1pPr>
          </a:lstStyle>
          <a:p>
            <a:r>
              <a:rPr lang="en-GB" b="1" dirty="0"/>
              <a:t>Trial Procedures – Randomisation</a:t>
            </a:r>
          </a:p>
        </p:txBody>
      </p:sp>
      <p:sp>
        <p:nvSpPr>
          <p:cNvPr id="12" name="Text Placeholder 13"/>
          <p:cNvSpPr>
            <a:spLocks noGrp="1"/>
          </p:cNvSpPr>
          <p:nvPr>
            <p:ph type="body" sz="quarter" idx="17"/>
          </p:nvPr>
        </p:nvSpPr>
        <p:spPr/>
        <p:txBody>
          <a:bodyPr>
            <a:normAutofit/>
          </a:bodyPr>
          <a:lstStyle/>
          <a:p>
            <a:r>
              <a:rPr lang="en-GB" dirty="0"/>
              <a:t>Randomisation</a:t>
            </a:r>
          </a:p>
        </p:txBody>
      </p:sp>
      <p:sp>
        <p:nvSpPr>
          <p:cNvPr id="14" name="Text Placeholder 6"/>
          <p:cNvSpPr>
            <a:spLocks noGrp="1"/>
          </p:cNvSpPr>
          <p:nvPr>
            <p:ph type="body" sz="half" idx="2"/>
          </p:nvPr>
        </p:nvSpPr>
        <p:spPr>
          <a:xfrm>
            <a:off x="5846458" y="2227965"/>
            <a:ext cx="5683028" cy="3864860"/>
          </a:xfrm>
        </p:spPr>
        <p:txBody>
          <a:bodyPr>
            <a:normAutofit fontScale="92500" lnSpcReduction="10000"/>
          </a:bodyPr>
          <a:lstStyle/>
          <a:p>
            <a:endParaRPr lang="en-GB" sz="1700" dirty="0">
              <a:solidFill>
                <a:srgbClr val="7030A0"/>
              </a:solidFill>
            </a:endParaRPr>
          </a:p>
          <a:p>
            <a:pPr marL="285750" indent="-285750">
              <a:buFont typeface="Arial" panose="020B0604020202020204" pitchFamily="34" charset="0"/>
              <a:buChar char="•"/>
            </a:pPr>
            <a:r>
              <a:rPr lang="en-GB" sz="1700" dirty="0">
                <a:solidFill>
                  <a:srgbClr val="002060"/>
                </a:solidFill>
              </a:rPr>
              <a:t>Only once you have presented the trial information to parents</a:t>
            </a:r>
          </a:p>
          <a:p>
            <a:pPr marL="285750" indent="-285750">
              <a:buFont typeface="Arial" panose="020B0604020202020204" pitchFamily="34" charset="0"/>
              <a:buChar char="•"/>
            </a:pPr>
            <a:endParaRPr lang="en-GB" sz="1700" dirty="0">
              <a:solidFill>
                <a:srgbClr val="002060"/>
              </a:solidFill>
            </a:endParaRPr>
          </a:p>
          <a:p>
            <a:pPr marL="285750" indent="-285750">
              <a:buFont typeface="Arial" panose="020B0604020202020204" pitchFamily="34" charset="0"/>
              <a:buChar char="•"/>
            </a:pPr>
            <a:r>
              <a:rPr lang="en-GB" sz="1700" dirty="0"/>
              <a:t>Enrolment can take place any time before 35 (weeks + days) post-menstrual age</a:t>
            </a:r>
          </a:p>
          <a:p>
            <a:pPr marL="742950" lvl="1" indent="-285750">
              <a:buFont typeface="Arial" panose="020B0604020202020204" pitchFamily="34" charset="0"/>
              <a:buChar char="•"/>
            </a:pPr>
            <a:r>
              <a:rPr lang="en-GB" sz="1500" dirty="0"/>
              <a:t>Badger will not allow you to proceed if baby’s age precludes enrolment</a:t>
            </a:r>
          </a:p>
          <a:p>
            <a:pPr marL="742950" lvl="1" indent="-285750">
              <a:buFont typeface="Arial" panose="020B0604020202020204" pitchFamily="34" charset="0"/>
              <a:buChar char="•"/>
            </a:pPr>
            <a:r>
              <a:rPr lang="en-GB" sz="1500" dirty="0"/>
              <a:t>Double-check that baby has not had a previous transfusion with concurrent enteral feeds, nor have they developed NEC/SIP</a:t>
            </a:r>
          </a:p>
          <a:p>
            <a:pPr lvl="1"/>
            <a:endParaRPr lang="en-GB" sz="1500" dirty="0"/>
          </a:p>
          <a:p>
            <a:pPr marL="285750" indent="-285750">
              <a:buFont typeface="Arial" panose="020B0604020202020204" pitchFamily="34" charset="0"/>
              <a:buChar char="•"/>
            </a:pPr>
            <a:r>
              <a:rPr lang="en-GB" sz="1700" dirty="0">
                <a:solidFill>
                  <a:srgbClr val="002060"/>
                </a:solidFill>
              </a:rPr>
              <a:t>Multiple births will be randomised to the same arm</a:t>
            </a:r>
          </a:p>
          <a:p>
            <a:pPr marL="285750" indent="-285750">
              <a:buFont typeface="Arial" panose="020B0604020202020204" pitchFamily="34" charset="0"/>
              <a:buChar char="•"/>
            </a:pPr>
            <a:endParaRPr lang="en-GB" sz="1700" dirty="0">
              <a:solidFill>
                <a:srgbClr val="002060"/>
              </a:solidFill>
            </a:endParaRPr>
          </a:p>
          <a:p>
            <a:pPr marL="285750" indent="-285750">
              <a:buFont typeface="Arial" panose="020B0604020202020204" pitchFamily="34" charset="0"/>
              <a:buChar char="•"/>
            </a:pPr>
            <a:r>
              <a:rPr lang="en-GB" sz="1700" dirty="0">
                <a:solidFill>
                  <a:srgbClr val="002060"/>
                </a:solidFill>
              </a:rPr>
              <a:t>Link to randomisation website provided within Badger to make randomisation as simple as possible</a:t>
            </a:r>
            <a:endParaRPr lang="en-GB" sz="1700" dirty="0">
              <a:solidFill>
                <a:srgbClr val="7030A0"/>
              </a:solidFill>
            </a:endParaRPr>
          </a:p>
          <a:p>
            <a:pPr lvl="1"/>
            <a:endParaRPr lang="en-GB" sz="1500" dirty="0"/>
          </a:p>
          <a:p>
            <a:pPr marL="285750" indent="-285750">
              <a:buFont typeface="Arial" panose="020B0604020202020204" pitchFamily="34" charset="0"/>
              <a:buChar char="•"/>
            </a:pPr>
            <a:endParaRPr lang="en-GB" sz="1700" dirty="0"/>
          </a:p>
        </p:txBody>
      </p:sp>
      <p:sp>
        <p:nvSpPr>
          <p:cNvPr id="15" name="Slide Number Placeholder 14"/>
          <p:cNvSpPr>
            <a:spLocks noGrp="1"/>
          </p:cNvSpPr>
          <p:nvPr>
            <p:ph type="sldNum" sz="quarter" idx="16"/>
          </p:nvPr>
        </p:nvSpPr>
        <p:spPr/>
        <p:txBody>
          <a:bodyPr/>
          <a:lstStyle/>
          <a:p>
            <a:fld id="{D66DBF57-1139-D04F-B677-BBD24669182F}" type="slidenum">
              <a:rPr lang="en-US" smtClean="0"/>
              <a:pPr/>
              <a:t>8</a:t>
            </a:fld>
            <a:endParaRPr lang="en-US"/>
          </a:p>
        </p:txBody>
      </p:sp>
    </p:spTree>
    <p:extLst>
      <p:ext uri="{BB962C8B-B14F-4D97-AF65-F5344CB8AC3E}">
        <p14:creationId xmlns:p14="http://schemas.microsoft.com/office/powerpoint/2010/main" val="2663489630"/>
      </p:ext>
    </p:extLst>
  </p:cSld>
  <p:clrMapOvr>
    <a:masterClrMapping/>
  </p:clrMapOvr>
  <mc:AlternateContent xmlns:mc="http://schemas.openxmlformats.org/markup-compatibility/2006" xmlns:p14="http://schemas.microsoft.com/office/powerpoint/2010/main">
    <mc:Choice Requires="p14">
      <p:transition spd="slow" p14:dur="2000" advTm="161591"/>
    </mc:Choice>
    <mc:Fallback xmlns="">
      <p:transition spd="slow" advTm="1615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D5AA7B-0C43-4854-9F6A-0C3A710677F3}"/>
              </a:ext>
            </a:extLst>
          </p:cNvPr>
          <p:cNvSpPr>
            <a:spLocks noGrp="1"/>
          </p:cNvSpPr>
          <p:nvPr>
            <p:ph type="ftr" sz="quarter" idx="15"/>
          </p:nvPr>
        </p:nvSpPr>
        <p:spPr/>
        <p:txBody>
          <a:bodyPr/>
          <a:lstStyle/>
          <a:p>
            <a:r>
              <a:rPr lang="en-US"/>
              <a:t>WHEAT INTERNATIONAL TRIAL (UK) Training Slides | IRAS 309894 | V2.0 07AUG23</a:t>
            </a:r>
          </a:p>
        </p:txBody>
      </p:sp>
      <p:sp>
        <p:nvSpPr>
          <p:cNvPr id="4" name="Slide Number Placeholder 3">
            <a:extLst>
              <a:ext uri="{FF2B5EF4-FFF2-40B4-BE49-F238E27FC236}">
                <a16:creationId xmlns:a16="http://schemas.microsoft.com/office/drawing/2014/main" id="{5ECD8098-FFE6-4991-BBBC-9A1413C120A6}"/>
              </a:ext>
            </a:extLst>
          </p:cNvPr>
          <p:cNvSpPr>
            <a:spLocks noGrp="1"/>
          </p:cNvSpPr>
          <p:nvPr>
            <p:ph type="sldNum" sz="quarter" idx="16"/>
          </p:nvPr>
        </p:nvSpPr>
        <p:spPr/>
        <p:txBody>
          <a:bodyPr/>
          <a:lstStyle/>
          <a:p>
            <a:fld id="{D66DBF57-1139-D04F-B677-BBD24669182F}" type="slidenum">
              <a:rPr lang="en-US" smtClean="0"/>
              <a:pPr/>
              <a:t>9</a:t>
            </a:fld>
            <a:endParaRPr lang="en-US"/>
          </a:p>
        </p:txBody>
      </p:sp>
      <p:sp>
        <p:nvSpPr>
          <p:cNvPr id="5" name="Title 4">
            <a:extLst>
              <a:ext uri="{FF2B5EF4-FFF2-40B4-BE49-F238E27FC236}">
                <a16:creationId xmlns:a16="http://schemas.microsoft.com/office/drawing/2014/main" id="{FFB00665-C5DE-4300-9F00-F630F90E692D}"/>
              </a:ext>
            </a:extLst>
          </p:cNvPr>
          <p:cNvSpPr>
            <a:spLocks noGrp="1"/>
          </p:cNvSpPr>
          <p:nvPr>
            <p:ph type="title"/>
          </p:nvPr>
        </p:nvSpPr>
        <p:spPr>
          <a:xfrm>
            <a:off x="3389701" y="297664"/>
            <a:ext cx="8894456" cy="353512"/>
          </a:xfrm>
        </p:spPr>
        <p:txBody>
          <a:bodyPr>
            <a:normAutofit fontScale="90000"/>
          </a:bodyPr>
          <a:lstStyle/>
          <a:p>
            <a:pPr algn="l"/>
            <a:r>
              <a:rPr lang="en-GB" dirty="0"/>
              <a:t>Randomisation access</a:t>
            </a:r>
          </a:p>
        </p:txBody>
      </p:sp>
      <p:sp>
        <p:nvSpPr>
          <p:cNvPr id="7" name="Text Placeholder 6">
            <a:extLst>
              <a:ext uri="{FF2B5EF4-FFF2-40B4-BE49-F238E27FC236}">
                <a16:creationId xmlns:a16="http://schemas.microsoft.com/office/drawing/2014/main" id="{E0712D2A-1520-4F19-8436-5B19FFA532B7}"/>
              </a:ext>
            </a:extLst>
          </p:cNvPr>
          <p:cNvSpPr>
            <a:spLocks noGrp="1"/>
          </p:cNvSpPr>
          <p:nvPr>
            <p:ph type="body" sz="half" idx="2"/>
          </p:nvPr>
        </p:nvSpPr>
        <p:spPr>
          <a:xfrm>
            <a:off x="5893662" y="2553473"/>
            <a:ext cx="5683028" cy="538482"/>
          </a:xfrm>
        </p:spPr>
        <p:txBody>
          <a:bodyPr>
            <a:normAutofit lnSpcReduction="10000"/>
          </a:bodyPr>
          <a:lstStyle/>
          <a:p>
            <a:r>
              <a:rPr lang="en-GB" sz="1800" dirty="0">
                <a:solidFill>
                  <a:srgbClr val="002060"/>
                </a:solidFill>
              </a:rPr>
              <a:t>1. </a:t>
            </a:r>
            <a:r>
              <a:rPr lang="en-GB" sz="1800" dirty="0">
                <a:solidFill>
                  <a:srgbClr val="002060"/>
                </a:solidFill>
                <a:latin typeface="Calibri" panose="020F0502020204030204" pitchFamily="34" charset="0"/>
                <a:cs typeface="Calibri" panose="020F0502020204030204" pitchFamily="34" charset="0"/>
              </a:rPr>
              <a:t>Click on the link to open the website:   </a:t>
            </a:r>
            <a:r>
              <a:rPr lang="en-GB" sz="1800" dirty="0">
                <a:solidFill>
                  <a:srgbClr val="002060"/>
                </a:solidFill>
              </a:rPr>
              <a:t>	</a:t>
            </a:r>
            <a:r>
              <a:rPr lang="en-GB" sz="1800" dirty="0">
                <a:solidFill>
                  <a:srgbClr val="002060"/>
                </a:solidFill>
                <a:hlinkClick r:id="rId2"/>
              </a:rPr>
              <a:t>https://randomize.net/</a:t>
            </a:r>
            <a:r>
              <a:rPr lang="en-GB" sz="1800" dirty="0">
                <a:solidFill>
                  <a:srgbClr val="002060"/>
                </a:solidFill>
              </a:rPr>
              <a:t> </a:t>
            </a:r>
          </a:p>
          <a:p>
            <a:endParaRPr lang="en-GB" dirty="0"/>
          </a:p>
        </p:txBody>
      </p:sp>
      <p:sp>
        <p:nvSpPr>
          <p:cNvPr id="8" name="Text Placeholder 7">
            <a:extLst>
              <a:ext uri="{FF2B5EF4-FFF2-40B4-BE49-F238E27FC236}">
                <a16:creationId xmlns:a16="http://schemas.microsoft.com/office/drawing/2014/main" id="{3140C06A-9AC0-4099-AAE3-BDFB6B9096BF}"/>
              </a:ext>
            </a:extLst>
          </p:cNvPr>
          <p:cNvSpPr>
            <a:spLocks noGrp="1"/>
          </p:cNvSpPr>
          <p:nvPr>
            <p:ph type="body" sz="quarter" idx="17"/>
          </p:nvPr>
        </p:nvSpPr>
        <p:spPr/>
        <p:txBody>
          <a:bodyPr/>
          <a:lstStyle/>
          <a:p>
            <a:r>
              <a:rPr lang="en-GB" dirty="0"/>
              <a:t>Randomisation: Step by step </a:t>
            </a:r>
          </a:p>
        </p:txBody>
      </p:sp>
      <p:pic>
        <p:nvPicPr>
          <p:cNvPr id="9" name="Content Placeholder 8">
            <a:extLst>
              <a:ext uri="{FF2B5EF4-FFF2-40B4-BE49-F238E27FC236}">
                <a16:creationId xmlns:a16="http://schemas.microsoft.com/office/drawing/2014/main" id="{D2707095-5CEC-45B3-BB18-B27FBB37375D}"/>
              </a:ext>
            </a:extLst>
          </p:cNvPr>
          <p:cNvPicPr>
            <a:picLocks noGrp="1" noChangeAspect="1"/>
          </p:cNvPicPr>
          <p:nvPr>
            <p:ph sz="half" idx="13"/>
          </p:nvPr>
        </p:nvPicPr>
        <p:blipFill rotWithShape="1">
          <a:blip r:embed="rId3"/>
          <a:srcRect l="20939" t="6116" r="20729" b="34054"/>
          <a:stretch/>
        </p:blipFill>
        <p:spPr bwMode="auto">
          <a:xfrm>
            <a:off x="838953" y="2596529"/>
            <a:ext cx="4349750" cy="2788408"/>
          </a:xfrm>
          <a:prstGeom prst="rect">
            <a:avLst/>
          </a:prstGeom>
          <a:ln>
            <a:noFill/>
          </a:ln>
          <a:extLst>
            <a:ext uri="{53640926-AAD7-44D8-BBD7-CCE9431645EC}">
              <a14:shadowObscured xmlns:a14="http://schemas.microsoft.com/office/drawing/2010/main"/>
            </a:ext>
          </a:extLst>
        </p:spPr>
      </p:pic>
      <p:sp>
        <p:nvSpPr>
          <p:cNvPr id="12" name="Text Placeholder 7">
            <a:extLst>
              <a:ext uri="{FF2B5EF4-FFF2-40B4-BE49-F238E27FC236}">
                <a16:creationId xmlns:a16="http://schemas.microsoft.com/office/drawing/2014/main" id="{40261DB7-CFE0-4464-A79B-2CE45793034A}"/>
              </a:ext>
            </a:extLst>
          </p:cNvPr>
          <p:cNvSpPr txBox="1">
            <a:spLocks/>
          </p:cNvSpPr>
          <p:nvPr/>
        </p:nvSpPr>
        <p:spPr>
          <a:xfrm>
            <a:off x="5893662" y="3225868"/>
            <a:ext cx="5683215" cy="368300"/>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sp>
        <p:nvSpPr>
          <p:cNvPr id="13" name="Text Placeholder 7">
            <a:extLst>
              <a:ext uri="{FF2B5EF4-FFF2-40B4-BE49-F238E27FC236}">
                <a16:creationId xmlns:a16="http://schemas.microsoft.com/office/drawing/2014/main" id="{9DB95AB9-79EC-4CA7-9DBF-4A08540FC60C}"/>
              </a:ext>
            </a:extLst>
          </p:cNvPr>
          <p:cNvSpPr txBox="1">
            <a:spLocks/>
          </p:cNvSpPr>
          <p:nvPr/>
        </p:nvSpPr>
        <p:spPr>
          <a:xfrm>
            <a:off x="5893662" y="3186660"/>
            <a:ext cx="5683215" cy="368300"/>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2. </a:t>
            </a:r>
            <a:r>
              <a:rPr lang="en-GB" sz="1800" dirty="0">
                <a:latin typeface="Calibri" panose="020F0502020204030204" pitchFamily="34" charset="0"/>
                <a:cs typeface="Calibri" panose="020F0502020204030204" pitchFamily="34" charset="0"/>
              </a:rPr>
              <a:t>Click to </a:t>
            </a:r>
            <a:r>
              <a:rPr lang="en-GB" sz="1800" dirty="0">
                <a:solidFill>
                  <a:schemeClr val="tx1">
                    <a:lumMod val="60000"/>
                    <a:lumOff val="40000"/>
                  </a:schemeClr>
                </a:solidFill>
                <a:latin typeface="Calibri" panose="020F0502020204030204" pitchFamily="34" charset="0"/>
                <a:cs typeface="Calibri" panose="020F0502020204030204" pitchFamily="34" charset="0"/>
              </a:rPr>
              <a:t>sign in </a:t>
            </a:r>
            <a:r>
              <a:rPr lang="en-GB" sz="1800" dirty="0">
                <a:latin typeface="Calibri" panose="020F0502020204030204" pitchFamily="34" charset="0"/>
                <a:cs typeface="Calibri" panose="020F0502020204030204" pitchFamily="34" charset="0"/>
              </a:rPr>
              <a:t>(right top corner) </a:t>
            </a:r>
          </a:p>
        </p:txBody>
      </p:sp>
      <p:sp>
        <p:nvSpPr>
          <p:cNvPr id="14" name="Text Placeholder 7">
            <a:extLst>
              <a:ext uri="{FF2B5EF4-FFF2-40B4-BE49-F238E27FC236}">
                <a16:creationId xmlns:a16="http://schemas.microsoft.com/office/drawing/2014/main" id="{F0955EF3-E0EB-4355-8636-E3B0F7BD8429}"/>
              </a:ext>
            </a:extLst>
          </p:cNvPr>
          <p:cNvSpPr txBox="1">
            <a:spLocks/>
          </p:cNvSpPr>
          <p:nvPr/>
        </p:nvSpPr>
        <p:spPr>
          <a:xfrm>
            <a:off x="5900551" y="3701655"/>
            <a:ext cx="5839775" cy="1051900"/>
          </a:xfrm>
          <a:prstGeom prst="rect">
            <a:avLst/>
          </a:prstGeom>
        </p:spPr>
        <p:txBody>
          <a:bodyPr vert="horz" lIns="0" tIns="0" rIns="0" bIns="0" rtlCol="0">
            <a:normAutofit fontScale="55000" lnSpcReduction="20000"/>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3. </a:t>
            </a:r>
            <a:r>
              <a:rPr lang="en-GB" sz="2900" dirty="0">
                <a:latin typeface="Calibri" panose="020F0502020204030204" pitchFamily="34" charset="0"/>
                <a:cs typeface="Calibri" panose="020F0502020204030204" pitchFamily="34" charset="0"/>
              </a:rPr>
              <a:t>Enter generic login</a:t>
            </a:r>
          </a:p>
          <a:p>
            <a:r>
              <a:rPr lang="en-GB" sz="4500" b="0" i="0" dirty="0">
                <a:solidFill>
                  <a:srgbClr val="FF0000"/>
                </a:solidFill>
                <a:effectLst/>
                <a:latin typeface="Calibri" panose="020F0502020204030204" pitchFamily="34" charset="0"/>
              </a:rPr>
              <a:t>Username: </a:t>
            </a:r>
            <a:r>
              <a:rPr lang="en-GB" sz="4400" i="1" dirty="0">
                <a:solidFill>
                  <a:srgbClr val="FF0000"/>
                </a:solidFill>
                <a:latin typeface="Calibri" panose="020F0502020204030204" pitchFamily="34" charset="0"/>
              </a:rPr>
              <a:t>as per email from Trial Manager</a:t>
            </a:r>
            <a:endParaRPr lang="en-GB" sz="4500" b="0" i="1" dirty="0">
              <a:solidFill>
                <a:srgbClr val="FF0000"/>
              </a:solidFill>
              <a:effectLst/>
              <a:latin typeface="Calibri" panose="020F0502020204030204" pitchFamily="34" charset="0"/>
            </a:endParaRPr>
          </a:p>
          <a:p>
            <a:r>
              <a:rPr lang="en-GB" sz="4400" dirty="0">
                <a:solidFill>
                  <a:srgbClr val="FF0000"/>
                </a:solidFill>
              </a:rPr>
              <a:t>Password: </a:t>
            </a:r>
            <a:r>
              <a:rPr lang="en-GB" sz="3600" i="1" dirty="0">
                <a:solidFill>
                  <a:srgbClr val="FF0000"/>
                </a:solidFill>
              </a:rPr>
              <a:t>as per email from Trial Manager</a:t>
            </a:r>
            <a:endParaRPr lang="en-GB" sz="4400" dirty="0">
              <a:solidFill>
                <a:srgbClr val="FF0000"/>
              </a:solidFill>
            </a:endParaRPr>
          </a:p>
        </p:txBody>
      </p:sp>
      <p:sp>
        <p:nvSpPr>
          <p:cNvPr id="16" name="TextBox 15">
            <a:extLst>
              <a:ext uri="{FF2B5EF4-FFF2-40B4-BE49-F238E27FC236}">
                <a16:creationId xmlns:a16="http://schemas.microsoft.com/office/drawing/2014/main" id="{FBE44630-EAF7-4D20-9F2C-B4A9BC490DE6}"/>
              </a:ext>
            </a:extLst>
          </p:cNvPr>
          <p:cNvSpPr txBox="1"/>
          <p:nvPr/>
        </p:nvSpPr>
        <p:spPr>
          <a:xfrm>
            <a:off x="5854916" y="4753555"/>
            <a:ext cx="6141202" cy="369332"/>
          </a:xfrm>
          <a:prstGeom prst="rect">
            <a:avLst/>
          </a:prstGeom>
          <a:noFill/>
        </p:spPr>
        <p:txBody>
          <a:bodyPr wrap="square">
            <a:spAutoFit/>
          </a:bodyPr>
          <a:lstStyle/>
          <a:p>
            <a:r>
              <a:rPr lang="en-GB" b="0" i="0" dirty="0">
                <a:solidFill>
                  <a:srgbClr val="002060"/>
                </a:solidFill>
                <a:effectLst/>
                <a:latin typeface="Calibri" panose="020F0502020204030204" pitchFamily="34" charset="0"/>
              </a:rPr>
              <a:t>4. Enrol a patient and confirm eligibility</a:t>
            </a:r>
            <a:endParaRPr lang="en-GB" dirty="0">
              <a:solidFill>
                <a:srgbClr val="002060"/>
              </a:solidFill>
            </a:endParaRPr>
          </a:p>
        </p:txBody>
      </p:sp>
      <p:sp>
        <p:nvSpPr>
          <p:cNvPr id="18" name="TextBox 17">
            <a:extLst>
              <a:ext uri="{FF2B5EF4-FFF2-40B4-BE49-F238E27FC236}">
                <a16:creationId xmlns:a16="http://schemas.microsoft.com/office/drawing/2014/main" id="{51632C14-A26E-4A18-9A62-6D4ACCB8BB01}"/>
              </a:ext>
            </a:extLst>
          </p:cNvPr>
          <p:cNvSpPr txBox="1"/>
          <p:nvPr/>
        </p:nvSpPr>
        <p:spPr>
          <a:xfrm>
            <a:off x="5854916" y="5176338"/>
            <a:ext cx="6141202" cy="369332"/>
          </a:xfrm>
          <a:prstGeom prst="rect">
            <a:avLst/>
          </a:prstGeom>
          <a:noFill/>
        </p:spPr>
        <p:txBody>
          <a:bodyPr wrap="square">
            <a:spAutoFit/>
          </a:bodyPr>
          <a:lstStyle/>
          <a:p>
            <a:r>
              <a:rPr lang="en-GB" b="0" i="0" dirty="0">
                <a:solidFill>
                  <a:srgbClr val="002060"/>
                </a:solidFill>
                <a:effectLst/>
                <a:latin typeface="Calibri" panose="020F0502020204030204" pitchFamily="34" charset="0"/>
              </a:rPr>
              <a:t>5. Randomise eligible patient</a:t>
            </a:r>
            <a:endParaRPr lang="en-GB" dirty="0">
              <a:solidFill>
                <a:srgbClr val="002060"/>
              </a:solidFill>
            </a:endParaRPr>
          </a:p>
        </p:txBody>
      </p:sp>
      <p:sp>
        <p:nvSpPr>
          <p:cNvPr id="20" name="TextBox 19">
            <a:extLst>
              <a:ext uri="{FF2B5EF4-FFF2-40B4-BE49-F238E27FC236}">
                <a16:creationId xmlns:a16="http://schemas.microsoft.com/office/drawing/2014/main" id="{C3267343-5230-406F-B800-E911D19FE915}"/>
              </a:ext>
            </a:extLst>
          </p:cNvPr>
          <p:cNvSpPr txBox="1"/>
          <p:nvPr/>
        </p:nvSpPr>
        <p:spPr>
          <a:xfrm>
            <a:off x="5854916" y="5645358"/>
            <a:ext cx="6141202" cy="369332"/>
          </a:xfrm>
          <a:prstGeom prst="rect">
            <a:avLst/>
          </a:prstGeom>
          <a:noFill/>
        </p:spPr>
        <p:txBody>
          <a:bodyPr wrap="square">
            <a:spAutoFit/>
          </a:bodyPr>
          <a:lstStyle/>
          <a:p>
            <a:r>
              <a:rPr lang="en-GB" b="0" i="0" dirty="0">
                <a:solidFill>
                  <a:srgbClr val="002060"/>
                </a:solidFill>
                <a:effectLst/>
                <a:latin typeface="Calibri" panose="020F0502020204030204" pitchFamily="34" charset="0"/>
              </a:rPr>
              <a:t>6. Implement intervention and document it on </a:t>
            </a:r>
            <a:r>
              <a:rPr lang="en-GB" dirty="0">
                <a:solidFill>
                  <a:srgbClr val="002060"/>
                </a:solidFill>
                <a:latin typeface="Calibri" panose="020F0502020204030204" pitchFamily="34" charset="0"/>
              </a:rPr>
              <a:t>EPR/Paper Notes</a:t>
            </a:r>
            <a:r>
              <a:rPr lang="en-GB" b="0" i="0" dirty="0">
                <a:solidFill>
                  <a:srgbClr val="002060"/>
                </a:solidFill>
                <a:effectLst/>
                <a:latin typeface="Calibri" panose="020F0502020204030204" pitchFamily="34" charset="0"/>
              </a:rPr>
              <a:t> </a:t>
            </a:r>
            <a:endParaRPr lang="en-GB" dirty="0">
              <a:solidFill>
                <a:srgbClr val="002060"/>
              </a:solidFill>
            </a:endParaRPr>
          </a:p>
        </p:txBody>
      </p:sp>
    </p:spTree>
    <p:extLst>
      <p:ext uri="{BB962C8B-B14F-4D97-AF65-F5344CB8AC3E}">
        <p14:creationId xmlns:p14="http://schemas.microsoft.com/office/powerpoint/2010/main" val="2887712221"/>
      </p:ext>
    </p:extLst>
  </p:cSld>
  <p:clrMapOvr>
    <a:masterClrMapping/>
  </p:clrMapOvr>
  <mc:AlternateContent xmlns:mc="http://schemas.openxmlformats.org/markup-compatibility/2006" xmlns:p14="http://schemas.microsoft.com/office/powerpoint/2010/main">
    <mc:Choice Requires="p14">
      <p:transition spd="slow" p14:dur="2000" advTm="48754"/>
    </mc:Choice>
    <mc:Fallback xmlns="">
      <p:transition spd="slow" advTm="4875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57.3|2.4"/>
</p:tagLst>
</file>

<file path=ppt/tags/tag2.xml><?xml version="1.0" encoding="utf-8"?>
<p:tagLst xmlns:a="http://schemas.openxmlformats.org/drawingml/2006/main" xmlns:r="http://schemas.openxmlformats.org/officeDocument/2006/relationships" xmlns:p="http://schemas.openxmlformats.org/presentationml/2006/main">
  <p:tag name="TIMING" val="|84.3"/>
</p:tagLst>
</file>

<file path=ppt/theme/theme1.xml><?xml version="1.0" encoding="utf-8"?>
<a:theme xmlns:a="http://schemas.openxmlformats.org/drawingml/2006/main" name="ICTU Master PPT">
  <a:themeElements>
    <a:clrScheme name="ICTU theme colours 2015">
      <a:dk1>
        <a:srgbClr val="0B2B5D"/>
      </a:dk1>
      <a:lt1>
        <a:sysClr val="window" lastClr="FFFFFF"/>
      </a:lt1>
      <a:dk2>
        <a:srgbClr val="011C2C"/>
      </a:dk2>
      <a:lt2>
        <a:srgbClr val="CECFCD"/>
      </a:lt2>
      <a:accent1>
        <a:srgbClr val="1CB4CE"/>
      </a:accent1>
      <a:accent2>
        <a:srgbClr val="CD0920"/>
      </a:accent2>
      <a:accent3>
        <a:srgbClr val="9CC52D"/>
      </a:accent3>
      <a:accent4>
        <a:srgbClr val="34287C"/>
      </a:accent4>
      <a:accent5>
        <a:srgbClr val="1189AD"/>
      </a:accent5>
      <a:accent6>
        <a:srgbClr val="F2B01E"/>
      </a:accent6>
      <a:hlink>
        <a:srgbClr val="16A4A7"/>
      </a:hlink>
      <a:folHlink>
        <a:srgbClr val="0091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11878</TotalTime>
  <Words>2576</Words>
  <Application>Microsoft Office PowerPoint</Application>
  <PresentationFormat>Widescreen</PresentationFormat>
  <Paragraphs>234</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Tw Cen MT</vt:lpstr>
      <vt:lpstr>ICTU Master PPT</vt:lpstr>
      <vt:lpstr>WHEAT International Trial (UK) –Training Slides (Brief) </vt:lpstr>
      <vt:lpstr>Study Objectives</vt:lpstr>
      <vt:lpstr>PowerPoint Presentation</vt:lpstr>
      <vt:lpstr>PowerPoint Presentation</vt:lpstr>
      <vt:lpstr>Trial Procedures – Randomisation</vt:lpstr>
      <vt:lpstr>Trial Procedures – Randomisation</vt:lpstr>
      <vt:lpstr>Documenting Presentation of Information to Parents/Guardians</vt:lpstr>
      <vt:lpstr>Trial Procedures – Randomisation</vt:lpstr>
      <vt:lpstr>Randomisation access</vt:lpstr>
      <vt:lpstr>or </vt:lpstr>
      <vt:lpstr>Trial Procedures – Randomisation</vt:lpstr>
      <vt:lpstr>PowerPoint Presentation</vt:lpstr>
      <vt:lpstr>Trial Procedures – Data Collection</vt:lpstr>
      <vt:lpstr>PowerPoint Presentation</vt:lpstr>
      <vt:lpstr>Safety Reporting</vt:lpstr>
      <vt:lpstr>Contacts</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WHEAT International Trial (UK) SIV</dc:title>
  <dc:creator>Montebello, Joe</dc:creator>
  <cp:lastModifiedBy>Montebello, Joe</cp:lastModifiedBy>
  <cp:revision>122</cp:revision>
  <cp:lastPrinted>2022-12-14T14:22:23Z</cp:lastPrinted>
  <dcterms:created xsi:type="dcterms:W3CDTF">2022-09-15T10:51:31Z</dcterms:created>
  <dcterms:modified xsi:type="dcterms:W3CDTF">2023-08-08T10:35:42Z</dcterms:modified>
</cp:coreProperties>
</file>